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9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5"/>
  </p:notesMasterIdLst>
  <p:sldIdLst>
    <p:sldId id="286" r:id="rId5"/>
    <p:sldId id="1077" r:id="rId6"/>
    <p:sldId id="1079" r:id="rId7"/>
    <p:sldId id="1090" r:id="rId8"/>
    <p:sldId id="260" r:id="rId9"/>
    <p:sldId id="1141" r:id="rId10"/>
    <p:sldId id="1008" r:id="rId11"/>
    <p:sldId id="1144" r:id="rId12"/>
    <p:sldId id="1148" r:id="rId13"/>
    <p:sldId id="1137" r:id="rId14"/>
    <p:sldId id="1150" r:id="rId15"/>
    <p:sldId id="1157" r:id="rId16"/>
    <p:sldId id="1166" r:id="rId17"/>
    <p:sldId id="1164" r:id="rId18"/>
    <p:sldId id="1160" r:id="rId19"/>
    <p:sldId id="1153" r:id="rId20"/>
    <p:sldId id="1181" r:id="rId21"/>
    <p:sldId id="1156" r:id="rId22"/>
    <p:sldId id="1154" r:id="rId23"/>
    <p:sldId id="1155" r:id="rId24"/>
    <p:sldId id="1158" r:id="rId25"/>
    <p:sldId id="1175" r:id="rId26"/>
    <p:sldId id="1163" r:id="rId27"/>
    <p:sldId id="1165" r:id="rId28"/>
    <p:sldId id="1167" r:id="rId29"/>
    <p:sldId id="1173" r:id="rId30"/>
    <p:sldId id="1168" r:id="rId31"/>
    <p:sldId id="1169" r:id="rId32"/>
    <p:sldId id="1170" r:id="rId33"/>
    <p:sldId id="1171" r:id="rId34"/>
    <p:sldId id="1172" r:id="rId35"/>
    <p:sldId id="1177" r:id="rId36"/>
    <p:sldId id="1178" r:id="rId37"/>
    <p:sldId id="1174" r:id="rId38"/>
    <p:sldId id="1179" r:id="rId39"/>
    <p:sldId id="1162" r:id="rId40"/>
    <p:sldId id="1136" r:id="rId41"/>
    <p:sldId id="1180" r:id="rId42"/>
    <p:sldId id="1075" r:id="rId43"/>
    <p:sldId id="1042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6EA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45"/>
    <p:restoredTop sz="85390"/>
  </p:normalViewPr>
  <p:slideViewPr>
    <p:cSldViewPr snapToGrid="0" snapToObjects="1">
      <p:cViewPr varScale="1">
        <p:scale>
          <a:sx n="128" d="100"/>
          <a:sy n="128" d="100"/>
        </p:scale>
        <p:origin x="1312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48F3B-BEE7-0C4D-AEAD-76CC10BDE678}" type="datetimeFigureOut">
              <a:rPr lang="en-US" smtClean="0"/>
              <a:t>10/9/24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34CF8-E622-5A40-96AB-CFCF961FA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6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34CF8-E622-5A40-96AB-CFCF961FA2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00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34CF8-E622-5A40-96AB-CFCF961FA29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76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34CF8-E622-5A40-96AB-CFCF961FA29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747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34CF8-E622-5A40-96AB-CFCF961FA29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72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34CF8-E622-5A40-96AB-CFCF961FA29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21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34CF8-E622-5A40-96AB-CFCF961FA29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782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34CF8-E622-5A40-96AB-CFCF961FA29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12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34CF8-E622-5A40-96AB-CFCF961FA29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882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34CF8-E622-5A40-96AB-CFCF961FA29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455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34CF8-E622-5A40-96AB-CFCF961FA2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10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34CF8-E622-5A40-96AB-CFCF961FA2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21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comes from the Product Management or Business side of their org?</a:t>
            </a:r>
          </a:p>
          <a:p>
            <a:endParaRPr lang="en-US" baseline="0" dirty="0"/>
          </a:p>
          <a:p>
            <a:r>
              <a:rPr lang="en-US" baseline="0" dirty="0"/>
              <a:t>App Dev?</a:t>
            </a:r>
          </a:p>
          <a:p>
            <a:endParaRPr lang="en-US" baseline="0" dirty="0"/>
          </a:p>
          <a:p>
            <a:r>
              <a:rPr lang="en-US" baseline="0" dirty="0"/>
              <a:t>Infrastructure or operations?</a:t>
            </a:r>
          </a:p>
          <a:p>
            <a:endParaRPr lang="en-US" baseline="0" dirty="0"/>
          </a:p>
          <a:p>
            <a:r>
              <a:rPr lang="en-US" baseline="0" dirty="0"/>
              <a:t>Data?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C99D7-EFDB-4648-BF5F-7EE7E122A7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44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34CF8-E622-5A40-96AB-CFCF961FA29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27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34CF8-E622-5A40-96AB-CFCF961FA2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47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34CF8-E622-5A40-96AB-CFCF961FA2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732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34CF8-E622-5A40-96AB-CFCF961FA2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18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34CF8-E622-5A40-96AB-CFCF961FA29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289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0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1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Dots &amp; 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114091A4-6334-524D-88E9-9FE988D64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-2" b="2101"/>
          <a:stretch/>
        </p:blipFill>
        <p:spPr>
          <a:xfrm rot="10800000" flipH="1">
            <a:off x="0" y="-483569"/>
            <a:ext cx="3809373" cy="734156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AB55488-EFE1-3C4E-B07B-042D5B3A74A0}"/>
              </a:ext>
            </a:extLst>
          </p:cNvPr>
          <p:cNvSpPr/>
          <p:nvPr userDrawn="1"/>
        </p:nvSpPr>
        <p:spPr>
          <a:xfrm>
            <a:off x="9316528" y="-552091"/>
            <a:ext cx="3243220" cy="3245596"/>
          </a:xfrm>
          <a:prstGeom prst="ellipse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51301D5-E946-D94F-8724-7368A5E16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711" y="3170817"/>
            <a:ext cx="8120271" cy="714795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br>
              <a:rPr lang="en-US"/>
            </a:br>
            <a:br>
              <a:rPr lang="en-US"/>
            </a:br>
            <a:r>
              <a:rPr lang="en-US"/>
              <a:t>Click to edit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0B141C-9E8D-DB43-AF71-D501407B6C1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22711" y="4005526"/>
            <a:ext cx="8120271" cy="714796"/>
          </a:xfrm>
        </p:spPr>
        <p:txBody>
          <a:bodyPr>
            <a:normAutofit/>
          </a:bodyPr>
          <a:lstStyle>
            <a:lvl1pPr marL="0" indent="0">
              <a:buNone/>
              <a:defRPr lang="en-US" sz="1600" kern="1200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B3CC75-635C-344F-BFDA-A35A26015AA3}"/>
              </a:ext>
            </a:extLst>
          </p:cNvPr>
          <p:cNvCxnSpPr>
            <a:cxnSpLocks/>
          </p:cNvCxnSpPr>
          <p:nvPr userDrawn="1"/>
        </p:nvCxnSpPr>
        <p:spPr>
          <a:xfrm>
            <a:off x="2830445" y="3885612"/>
            <a:ext cx="8002858" cy="0"/>
          </a:xfrm>
          <a:prstGeom prst="line">
            <a:avLst/>
          </a:prstGeom>
          <a:ln w="1905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E85E38A-B906-F54A-B773-295E9634BDFB}"/>
              </a:ext>
            </a:extLst>
          </p:cNvPr>
          <p:cNvSpPr/>
          <p:nvPr userDrawn="1"/>
        </p:nvSpPr>
        <p:spPr>
          <a:xfrm>
            <a:off x="188844" y="5987143"/>
            <a:ext cx="2122726" cy="701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0C2228-3554-5940-B956-BA9B7C40F0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065531" y="411151"/>
            <a:ext cx="1745214" cy="1570383"/>
          </a:xfrm>
          <a:solidFill>
            <a:schemeClr val="accent2">
              <a:lumMod val="9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Client logo here</a:t>
            </a:r>
          </a:p>
        </p:txBody>
      </p:sp>
      <p:pic>
        <p:nvPicPr>
          <p:cNvPr id="21" name="Picture 20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E25B30E5-4B5C-BA46-AC73-608E3F21EA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07" y="5878187"/>
            <a:ext cx="2063662" cy="782472"/>
          </a:xfrm>
          <a:prstGeom prst="rect">
            <a:avLst/>
          </a:prstGeom>
        </p:spPr>
      </p:pic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08B08BD3-42E7-4A52-BEEE-337561AC2D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0445" y="2791027"/>
            <a:ext cx="8132529" cy="291907"/>
          </a:xfrm>
        </p:spPr>
        <p:txBody>
          <a:bodyPr>
            <a:normAutofit/>
          </a:bodyPr>
          <a:lstStyle>
            <a:lvl1pPr marL="0" indent="0">
              <a:buNone/>
              <a:defRPr lang="en-US" sz="1600" b="1" kern="1200" spc="3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77278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941725-D7E0-4153-9A10-8964F74D65DD}"/>
              </a:ext>
            </a:extLst>
          </p:cNvPr>
          <p:cNvSpPr/>
          <p:nvPr userDrawn="1"/>
        </p:nvSpPr>
        <p:spPr>
          <a:xfrm>
            <a:off x="-16543" y="0"/>
            <a:ext cx="3657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sitting at a table&#10;&#10;Description automatically generated">
            <a:extLst>
              <a:ext uri="{FF2B5EF4-FFF2-40B4-BE49-F238E27FC236}">
                <a16:creationId xmlns:a16="http://schemas.microsoft.com/office/drawing/2014/main" id="{CCDC8AEB-DB60-4496-B6AD-43BBA2A9C7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1" r="35120"/>
          <a:stretch/>
        </p:blipFill>
        <p:spPr>
          <a:xfrm>
            <a:off x="-1" y="0"/>
            <a:ext cx="3641057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61F1A7-7392-4DA7-93BC-624AA4081ECD}"/>
              </a:ext>
            </a:extLst>
          </p:cNvPr>
          <p:cNvSpPr/>
          <p:nvPr userDrawn="1"/>
        </p:nvSpPr>
        <p:spPr>
          <a:xfrm>
            <a:off x="-16544" y="0"/>
            <a:ext cx="3657600" cy="6890327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4FF0FC-929A-4A47-AF7D-A201C5906A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8090" y="115422"/>
            <a:ext cx="6460208" cy="918903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BA7A1B4-3FA9-46F4-9861-BBF18F6442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1872" y="895842"/>
            <a:ext cx="3177309" cy="24163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953D9A5-CB5A-4148-A339-6D3AB46E56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7661" y="1032547"/>
            <a:ext cx="6460637" cy="43608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CA5D64-953B-D844-B810-697E3C9B8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nvisia-confidential  |  </a:t>
            </a:r>
            <a:fld id="{2CC94123-345D-5143-829C-81D9BA7A87F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6CFF94C-345B-49F2-B3D5-4F141E648151}"/>
              </a:ext>
            </a:extLst>
          </p:cNvPr>
          <p:cNvCxnSpPr>
            <a:cxnSpLocks/>
          </p:cNvCxnSpPr>
          <p:nvPr userDrawn="1"/>
        </p:nvCxnSpPr>
        <p:spPr>
          <a:xfrm>
            <a:off x="3952379" y="889240"/>
            <a:ext cx="6425919" cy="0"/>
          </a:xfrm>
          <a:prstGeom prst="line">
            <a:avLst/>
          </a:prstGeom>
          <a:ln w="1905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223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941725-D7E0-4153-9A10-8964F74D65DD}"/>
              </a:ext>
            </a:extLst>
          </p:cNvPr>
          <p:cNvSpPr/>
          <p:nvPr userDrawn="1"/>
        </p:nvSpPr>
        <p:spPr>
          <a:xfrm>
            <a:off x="-16543" y="0"/>
            <a:ext cx="3657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sitting at a table&#10;&#10;Description automatically generated">
            <a:extLst>
              <a:ext uri="{FF2B5EF4-FFF2-40B4-BE49-F238E27FC236}">
                <a16:creationId xmlns:a16="http://schemas.microsoft.com/office/drawing/2014/main" id="{CCDC8AEB-DB60-4496-B6AD-43BBA2A9C7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1" r="35120"/>
          <a:stretch/>
        </p:blipFill>
        <p:spPr>
          <a:xfrm>
            <a:off x="-1" y="0"/>
            <a:ext cx="3641057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61F1A7-7392-4DA7-93BC-624AA4081ECD}"/>
              </a:ext>
            </a:extLst>
          </p:cNvPr>
          <p:cNvSpPr/>
          <p:nvPr userDrawn="1"/>
        </p:nvSpPr>
        <p:spPr>
          <a:xfrm>
            <a:off x="-16543" y="-32327"/>
            <a:ext cx="3657600" cy="6890327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4FF0FC-929A-4A47-AF7D-A201C5906A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8090" y="162409"/>
            <a:ext cx="6460208" cy="918903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BA7A1B4-3FA9-46F4-9861-BBF18F6442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1872" y="1079534"/>
            <a:ext cx="3177309" cy="241636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953D9A5-CB5A-4148-A339-6D3AB46E56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8090" y="1079534"/>
            <a:ext cx="6460637" cy="43608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BAD33EC-1D6A-B04C-9D0B-E0E4660CC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nvisia-confidential  |  </a:t>
            </a:r>
            <a:fld id="{2CC94123-345D-5143-829C-81D9BA7A87F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37142BC-1045-4713-B3C3-58A910687A9A}"/>
              </a:ext>
            </a:extLst>
          </p:cNvPr>
          <p:cNvCxnSpPr>
            <a:cxnSpLocks/>
          </p:cNvCxnSpPr>
          <p:nvPr userDrawn="1"/>
        </p:nvCxnSpPr>
        <p:spPr>
          <a:xfrm>
            <a:off x="3952379" y="938936"/>
            <a:ext cx="6425919" cy="0"/>
          </a:xfrm>
          <a:prstGeom prst="line">
            <a:avLst/>
          </a:prstGeom>
          <a:ln w="1905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108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Image w/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72BEFA3-12A6-3346-A290-9E22FD375606}"/>
              </a:ext>
            </a:extLst>
          </p:cNvPr>
          <p:cNvSpPr/>
          <p:nvPr userDrawn="1"/>
        </p:nvSpPr>
        <p:spPr>
          <a:xfrm>
            <a:off x="0" y="0"/>
            <a:ext cx="199892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00F68174-8737-184E-B6CE-C57795839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grayscl/>
          </a:blip>
          <a:srcRect l="-288" r="54375" b="19983"/>
          <a:stretch/>
        </p:blipFill>
        <p:spPr>
          <a:xfrm rot="10800000" flipH="1">
            <a:off x="1" y="-2"/>
            <a:ext cx="1998920" cy="685800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3610A438-C8E5-174E-BB22-47895E573BF7}"/>
              </a:ext>
            </a:extLst>
          </p:cNvPr>
          <p:cNvSpPr/>
          <p:nvPr userDrawn="1"/>
        </p:nvSpPr>
        <p:spPr>
          <a:xfrm>
            <a:off x="575872" y="1991273"/>
            <a:ext cx="2875369" cy="2875455"/>
          </a:xfrm>
          <a:prstGeom prst="ellipse">
            <a:avLst/>
          </a:prstGeom>
          <a:noFill/>
          <a:ln w="1905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C15CEEF-2447-E040-B6CA-5C2EEB6D3E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7653" y="93501"/>
            <a:ext cx="7493731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CE2D16D-2054-7045-8447-3E4F83C9285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07652" y="1163229"/>
            <a:ext cx="7454812" cy="4351338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3C0ECE7-0C56-7A4A-AE59-54C1E724D580}"/>
              </a:ext>
            </a:extLst>
          </p:cNvPr>
          <p:cNvCxnSpPr>
            <a:cxnSpLocks/>
          </p:cNvCxnSpPr>
          <p:nvPr userDrawn="1"/>
        </p:nvCxnSpPr>
        <p:spPr>
          <a:xfrm>
            <a:off x="4027113" y="1084582"/>
            <a:ext cx="7495842" cy="0"/>
          </a:xfrm>
          <a:prstGeom prst="line">
            <a:avLst/>
          </a:prstGeom>
          <a:ln w="1905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FE613AD4-B617-5047-9D5E-2A777BF600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7456" y="2055016"/>
            <a:ext cx="2746375" cy="2747963"/>
          </a:xfrm>
          <a:prstGeom prst="ellipse">
            <a:avLst/>
          </a:prstGeom>
          <a:solidFill>
            <a:schemeClr val="tx2"/>
          </a:solidFill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41C73FE9-7461-D84E-A3CB-1026E23C2B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nvisia-confidential  |  </a:t>
            </a:r>
            <a:fld id="{2CC94123-345D-5143-829C-81D9BA7A87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F7B4D070-CD73-44F6-8E91-F84139180D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06" y="6114830"/>
            <a:ext cx="1599943" cy="60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29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Title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72BEFA3-12A6-3346-A290-9E22FD375606}"/>
              </a:ext>
            </a:extLst>
          </p:cNvPr>
          <p:cNvSpPr/>
          <p:nvPr userDrawn="1"/>
        </p:nvSpPr>
        <p:spPr>
          <a:xfrm>
            <a:off x="0" y="0"/>
            <a:ext cx="199892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00F68174-8737-184E-B6CE-C57795839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grayscl/>
          </a:blip>
          <a:srcRect l="-288" r="54375" b="19983"/>
          <a:stretch/>
        </p:blipFill>
        <p:spPr>
          <a:xfrm rot="10800000" flipH="1">
            <a:off x="1" y="-2"/>
            <a:ext cx="1998920" cy="685800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3610A438-C8E5-174E-BB22-47895E573BF7}"/>
              </a:ext>
            </a:extLst>
          </p:cNvPr>
          <p:cNvSpPr/>
          <p:nvPr userDrawn="1"/>
        </p:nvSpPr>
        <p:spPr>
          <a:xfrm>
            <a:off x="575872" y="1991273"/>
            <a:ext cx="2875369" cy="2875455"/>
          </a:xfrm>
          <a:prstGeom prst="ellipse">
            <a:avLst/>
          </a:prstGeom>
          <a:noFill/>
          <a:ln w="1905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CE2D16D-2054-7045-8447-3E4F83C9285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27113" y="765313"/>
            <a:ext cx="7454812" cy="5266088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1C1A366-DCCD-D148-9E4B-02C8BDF1943E}"/>
              </a:ext>
            </a:extLst>
          </p:cNvPr>
          <p:cNvSpPr/>
          <p:nvPr userDrawn="1"/>
        </p:nvSpPr>
        <p:spPr>
          <a:xfrm>
            <a:off x="667077" y="2077276"/>
            <a:ext cx="2703444" cy="270344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E0732C-C902-6948-A9C3-969E386650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3693" y="2704554"/>
            <a:ext cx="1858962" cy="1441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12AF4D9-B700-D143-B63E-5122EE398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nvisia-confidential  |  </a:t>
            </a:r>
            <a:fld id="{2CC94123-345D-5143-829C-81D9BA7A87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7E626B42-FBDB-4D7C-A029-63C96A8379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06" y="6114830"/>
            <a:ext cx="1599943" cy="60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67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72BEFA3-12A6-3346-A290-9E22FD375606}"/>
              </a:ext>
            </a:extLst>
          </p:cNvPr>
          <p:cNvSpPr/>
          <p:nvPr userDrawn="1"/>
        </p:nvSpPr>
        <p:spPr>
          <a:xfrm>
            <a:off x="0" y="0"/>
            <a:ext cx="199892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00F68174-8737-184E-B6CE-C57795839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grayscl/>
          </a:blip>
          <a:srcRect l="-288" r="54375" b="19983"/>
          <a:stretch/>
        </p:blipFill>
        <p:spPr>
          <a:xfrm rot="10800000" flipH="1">
            <a:off x="1" y="-2"/>
            <a:ext cx="1998920" cy="685800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3610A438-C8E5-174E-BB22-47895E573BF7}"/>
              </a:ext>
            </a:extLst>
          </p:cNvPr>
          <p:cNvSpPr/>
          <p:nvPr userDrawn="1"/>
        </p:nvSpPr>
        <p:spPr>
          <a:xfrm>
            <a:off x="575872" y="1991273"/>
            <a:ext cx="2875369" cy="2875455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1C1A366-DCCD-D148-9E4B-02C8BDF1943E}"/>
              </a:ext>
            </a:extLst>
          </p:cNvPr>
          <p:cNvSpPr/>
          <p:nvPr userDrawn="1"/>
        </p:nvSpPr>
        <p:spPr>
          <a:xfrm>
            <a:off x="667077" y="2077276"/>
            <a:ext cx="2703444" cy="270344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E0732C-C902-6948-A9C3-969E386650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3693" y="2704554"/>
            <a:ext cx="1858962" cy="1441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Table of Contents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32D1F8D1-576A-F441-94B3-00FE64E72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nvisia-confidential  |  </a:t>
            </a:r>
            <a:fld id="{2CC94123-345D-5143-829C-81D9BA7A87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FD1797C2-F885-4969-ADE1-5633449F82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06" y="6114830"/>
            <a:ext cx="1599943" cy="60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58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Imag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A45FC9-FEE1-5742-AF47-F19DD63241FF}"/>
              </a:ext>
            </a:extLst>
          </p:cNvPr>
          <p:cNvSpPr/>
          <p:nvPr userDrawn="1"/>
        </p:nvSpPr>
        <p:spPr>
          <a:xfrm>
            <a:off x="1" y="0"/>
            <a:ext cx="288471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757A6CB7-8CC1-2B49-8AB0-ED731BECA2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grayscl/>
          </a:blip>
          <a:srcRect l="-289" r="34029" b="19983"/>
          <a:stretch/>
        </p:blipFill>
        <p:spPr>
          <a:xfrm rot="10800000" flipH="1">
            <a:off x="1" y="-1"/>
            <a:ext cx="2884714" cy="685800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E8E97FE-3F94-EE4D-AD5C-5AC69F0EF8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3928" y="1298995"/>
            <a:ext cx="6958118" cy="1148642"/>
          </a:xfrm>
        </p:spPr>
        <p:txBody>
          <a:bodyPr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2F9B5F25-817C-E744-9B52-A6D6846DC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926" y="2514070"/>
            <a:ext cx="6958117" cy="2903037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Font typeface="Wingdings" pitchFamily="2" charset="2"/>
              <a:buChar char="§"/>
              <a:defRPr sz="240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Font typeface="Wingdings" pitchFamily="2" charset="2"/>
              <a:buChar char="§"/>
              <a:defRPr sz="200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Font typeface="Wingdings" pitchFamily="2" charset="2"/>
              <a:buChar char="§"/>
              <a:defRPr sz="180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Font typeface="Wingdings" pitchFamily="2" charset="2"/>
              <a:buChar char="§"/>
              <a:defRPr sz="160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Font typeface="Wingdings" pitchFamily="2" charset="2"/>
              <a:buChar char="§"/>
              <a:defRPr sz="160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0B17DD4-5CAC-D24D-8351-CE13746D754E}"/>
              </a:ext>
            </a:extLst>
          </p:cNvPr>
          <p:cNvSpPr/>
          <p:nvPr userDrawn="1"/>
        </p:nvSpPr>
        <p:spPr>
          <a:xfrm>
            <a:off x="1440629" y="1507716"/>
            <a:ext cx="2884714" cy="2903025"/>
          </a:xfrm>
          <a:prstGeom prst="ellipse">
            <a:avLst/>
          </a:prstGeom>
          <a:noFill/>
          <a:ln w="2222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FEB05D54-5838-9642-BDC3-F8B4B68E88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11300" y="1572537"/>
            <a:ext cx="2746375" cy="2747963"/>
          </a:xfrm>
          <a:prstGeom prst="ellipse">
            <a:avLst/>
          </a:prstGeom>
          <a:solidFill>
            <a:schemeClr val="accent3"/>
          </a:solidFill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4E5BC9B-A9D8-FC43-A073-D948D319212F}"/>
              </a:ext>
            </a:extLst>
          </p:cNvPr>
          <p:cNvCxnSpPr>
            <a:cxnSpLocks/>
          </p:cNvCxnSpPr>
          <p:nvPr userDrawn="1"/>
        </p:nvCxnSpPr>
        <p:spPr>
          <a:xfrm>
            <a:off x="4723927" y="2327521"/>
            <a:ext cx="6958117" cy="0"/>
          </a:xfrm>
          <a:prstGeom prst="line">
            <a:avLst/>
          </a:prstGeom>
          <a:ln w="1905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4A696C92-E639-1747-8B7E-8269375D0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err="1"/>
              <a:t>nvisia</a:t>
            </a:r>
            <a:r>
              <a:rPr lang="en-US"/>
              <a:t>-confidential  |  </a:t>
            </a:r>
            <a:fld id="{2CC94123-345D-5143-829C-81D9BA7A87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C91735F6-FD41-4DBC-94E4-054CBECF14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06" y="6114830"/>
            <a:ext cx="1599943" cy="60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08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/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8DDCDC8-B808-BD44-A37E-49B3939DC44A}"/>
              </a:ext>
            </a:extLst>
          </p:cNvPr>
          <p:cNvSpPr/>
          <p:nvPr userDrawn="1"/>
        </p:nvSpPr>
        <p:spPr>
          <a:xfrm>
            <a:off x="10178443" y="0"/>
            <a:ext cx="201355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77319A75-9CE6-444F-9CDC-C3DA41CD8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grayscl/>
          </a:blip>
          <a:srcRect l="-288" r="54375" b="19983"/>
          <a:stretch/>
        </p:blipFill>
        <p:spPr>
          <a:xfrm flipH="1">
            <a:off x="10205032" y="-1"/>
            <a:ext cx="1998920" cy="6858001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C112C34-47CF-6E48-93EF-54B896CCDF8F}"/>
              </a:ext>
            </a:extLst>
          </p:cNvPr>
          <p:cNvSpPr/>
          <p:nvPr userDrawn="1"/>
        </p:nvSpPr>
        <p:spPr>
          <a:xfrm>
            <a:off x="8689352" y="1991316"/>
            <a:ext cx="2875369" cy="2875369"/>
          </a:xfrm>
          <a:prstGeom prst="ellipse">
            <a:avLst/>
          </a:prstGeom>
          <a:noFill/>
          <a:ln w="19050">
            <a:solidFill>
              <a:srgbClr val="4A4B6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460B7D8-269A-654B-B49C-29687C0CDD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294" y="178575"/>
            <a:ext cx="7431724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3746FFB-2EA3-6A4F-9408-2C7926010F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1993" y="1375303"/>
            <a:ext cx="7431723" cy="4065472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C43CD4B-0EBF-4948-92C5-62C78009B068}"/>
              </a:ext>
            </a:extLst>
          </p:cNvPr>
          <p:cNvCxnSpPr>
            <a:cxnSpLocks/>
          </p:cNvCxnSpPr>
          <p:nvPr userDrawn="1"/>
        </p:nvCxnSpPr>
        <p:spPr>
          <a:xfrm>
            <a:off x="191993" y="1183974"/>
            <a:ext cx="7421025" cy="0"/>
          </a:xfrm>
          <a:prstGeom prst="line">
            <a:avLst/>
          </a:prstGeom>
          <a:ln w="1905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9AA41A8A-4181-F24C-A4ED-31CFD21A59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53848" y="2055017"/>
            <a:ext cx="2746375" cy="2747963"/>
          </a:xfrm>
          <a:prstGeom prst="ellipse">
            <a:avLst/>
          </a:prstGeom>
          <a:solidFill>
            <a:schemeClr val="tx1"/>
          </a:solidFill>
        </p:spPr>
        <p:txBody>
          <a:bodyPr anchor="t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4A352BA-6988-4AD7-BDCC-CF0A1399D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35243" y="64035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err="1"/>
              <a:t>nvisia</a:t>
            </a:r>
            <a:r>
              <a:rPr lang="en-US"/>
              <a:t>-confidential  |  </a:t>
            </a:r>
            <a:fld id="{2CC94123-345D-5143-829C-81D9BA7A87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57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of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7FBE9C6-C7C4-3540-8246-59ACADACD5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1308" y="3182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Team profiles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6D41E5-C705-8B4A-AF5F-5D40E326B77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19456"/>
            <a:ext cx="10515600" cy="0"/>
          </a:xfrm>
          <a:prstGeom prst="line">
            <a:avLst/>
          </a:prstGeom>
          <a:ln w="1905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E5DA44C-603A-7F45-AA50-F52AD747CD43}"/>
              </a:ext>
            </a:extLst>
          </p:cNvPr>
          <p:cNvGrpSpPr/>
          <p:nvPr userDrawn="1"/>
        </p:nvGrpSpPr>
        <p:grpSpPr>
          <a:xfrm>
            <a:off x="791308" y="1583806"/>
            <a:ext cx="5118060" cy="4285653"/>
            <a:chOff x="360733" y="1245876"/>
            <a:chExt cx="5471653" cy="428565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024E75-7B5B-8049-973A-072E245FC627}"/>
                </a:ext>
              </a:extLst>
            </p:cNvPr>
            <p:cNvSpPr/>
            <p:nvPr/>
          </p:nvSpPr>
          <p:spPr>
            <a:xfrm>
              <a:off x="360733" y="1245876"/>
              <a:ext cx="5471653" cy="4285653"/>
            </a:xfrm>
            <a:prstGeom prst="rect">
              <a:avLst/>
            </a:prstGeom>
            <a:noFill/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FE82980-AD8D-FA43-9C8A-D77CFC2B4463}"/>
                </a:ext>
              </a:extLst>
            </p:cNvPr>
            <p:cNvSpPr/>
            <p:nvPr/>
          </p:nvSpPr>
          <p:spPr>
            <a:xfrm>
              <a:off x="454515" y="1336697"/>
              <a:ext cx="5298129" cy="41083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C1F0CE9-0671-7C4B-AB23-FA312C37196A}"/>
              </a:ext>
            </a:extLst>
          </p:cNvPr>
          <p:cNvCxnSpPr>
            <a:cxnSpLocks/>
          </p:cNvCxnSpPr>
          <p:nvPr userDrawn="1"/>
        </p:nvCxnSpPr>
        <p:spPr>
          <a:xfrm>
            <a:off x="1101132" y="2974839"/>
            <a:ext cx="4613049" cy="0"/>
          </a:xfrm>
          <a:prstGeom prst="line">
            <a:avLst/>
          </a:prstGeom>
          <a:ln w="12700">
            <a:solidFill>
              <a:schemeClr val="bg2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52230B9-F1F7-F948-8B8D-E7FC8B9AEE1D}"/>
              </a:ext>
            </a:extLst>
          </p:cNvPr>
          <p:cNvCxnSpPr>
            <a:cxnSpLocks/>
          </p:cNvCxnSpPr>
          <p:nvPr userDrawn="1"/>
        </p:nvCxnSpPr>
        <p:spPr>
          <a:xfrm flipV="1">
            <a:off x="6285507" y="2597153"/>
            <a:ext cx="5156216" cy="11723"/>
          </a:xfrm>
          <a:prstGeom prst="line">
            <a:avLst/>
          </a:prstGeom>
          <a:ln w="12700">
            <a:solidFill>
              <a:schemeClr val="bg2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70137AA-A687-F547-9A4A-E596A589E9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1726" y="3130550"/>
            <a:ext cx="4612456" cy="239553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9A9A8000-1318-BF4E-8527-FAE73A168CB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40888" y="1820760"/>
            <a:ext cx="984250" cy="984250"/>
          </a:xfrm>
          <a:solidFill>
            <a:schemeClr val="accent6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B58B9299-6391-3D4E-BCD2-11848D4028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65363" y="1820863"/>
            <a:ext cx="1560512" cy="9842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C7F1ECA-29F3-474A-8BBC-B091082E9C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84832" y="1820863"/>
            <a:ext cx="1560512" cy="9842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Expertise: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3A4E7C0-2400-9445-B3FE-EF71843811F4}"/>
              </a:ext>
            </a:extLst>
          </p:cNvPr>
          <p:cNvGrpSpPr/>
          <p:nvPr userDrawn="1"/>
        </p:nvGrpSpPr>
        <p:grpSpPr>
          <a:xfrm>
            <a:off x="6207871" y="1583806"/>
            <a:ext cx="5118060" cy="4285653"/>
            <a:chOff x="360733" y="1245876"/>
            <a:chExt cx="5471653" cy="4285653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B552056-413C-3646-A412-90733B8D4B41}"/>
                </a:ext>
              </a:extLst>
            </p:cNvPr>
            <p:cNvSpPr/>
            <p:nvPr/>
          </p:nvSpPr>
          <p:spPr>
            <a:xfrm>
              <a:off x="360733" y="1245876"/>
              <a:ext cx="5471653" cy="4285653"/>
            </a:xfrm>
            <a:prstGeom prst="rect">
              <a:avLst/>
            </a:prstGeom>
            <a:noFill/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DA5076A-48D4-3B4C-916D-CBAC43E2F9BB}"/>
                </a:ext>
              </a:extLst>
            </p:cNvPr>
            <p:cNvSpPr/>
            <p:nvPr/>
          </p:nvSpPr>
          <p:spPr>
            <a:xfrm>
              <a:off x="454515" y="1336697"/>
              <a:ext cx="5298129" cy="41083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9B03621-F289-934B-8F5D-268B0444589F}"/>
              </a:ext>
            </a:extLst>
          </p:cNvPr>
          <p:cNvCxnSpPr>
            <a:cxnSpLocks/>
          </p:cNvCxnSpPr>
          <p:nvPr userDrawn="1"/>
        </p:nvCxnSpPr>
        <p:spPr>
          <a:xfrm>
            <a:off x="6498080" y="2974839"/>
            <a:ext cx="4613049" cy="0"/>
          </a:xfrm>
          <a:prstGeom prst="line">
            <a:avLst/>
          </a:prstGeom>
          <a:ln w="12700">
            <a:solidFill>
              <a:schemeClr val="bg2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34">
            <a:extLst>
              <a:ext uri="{FF2B5EF4-FFF2-40B4-BE49-F238E27FC236}">
                <a16:creationId xmlns:a16="http://schemas.microsoft.com/office/drawing/2014/main" id="{7C589AEB-372B-9044-AA1B-1537BE7350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674" y="3130550"/>
            <a:ext cx="4612456" cy="239553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" name="Picture Placeholder 37">
            <a:extLst>
              <a:ext uri="{FF2B5EF4-FFF2-40B4-BE49-F238E27FC236}">
                <a16:creationId xmlns:a16="http://schemas.microsoft.com/office/drawing/2014/main" id="{61658283-3701-4E47-94DD-872E7C0A4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7836" y="1820760"/>
            <a:ext cx="984250" cy="984250"/>
          </a:xfrm>
          <a:solidFill>
            <a:schemeClr val="accent6"/>
          </a:solidFill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accent4"/>
                </a:solidFill>
              </a:defRPr>
            </a:lvl1pPr>
          </a:lstStyle>
          <a:p>
            <a:endParaRPr lang="en-US"/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78EE20FA-A670-B041-82D7-CE73048435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62311" y="1820863"/>
            <a:ext cx="1560512" cy="9842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Title</a:t>
            </a:r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F6E342EA-BCFA-384D-AE3B-4F43752A9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81780" y="1820863"/>
            <a:ext cx="1560512" cy="9842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Expertise:</a:t>
            </a:r>
          </a:p>
        </p:txBody>
      </p:sp>
      <p:sp>
        <p:nvSpPr>
          <p:cNvPr id="53" name="Slide Number Placeholder 5">
            <a:extLst>
              <a:ext uri="{FF2B5EF4-FFF2-40B4-BE49-F238E27FC236}">
                <a16:creationId xmlns:a16="http://schemas.microsoft.com/office/drawing/2014/main" id="{1C5C85BC-DCD1-3D4D-ACD1-694EF9290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err="1"/>
              <a:t>nvisia</a:t>
            </a:r>
            <a:r>
              <a:rPr lang="en-US"/>
              <a:t>-confidential  |  </a:t>
            </a:r>
            <a:fld id="{2CC94123-345D-5143-829C-81D9BA7A87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83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um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18B97-579E-6C46-B68A-BAB4AFA837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722" y="136526"/>
            <a:ext cx="11146666" cy="8573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6C8C8-9A2D-ED4E-B310-B7B8A6622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340" y="869214"/>
            <a:ext cx="10512424" cy="823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1" spc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6FAD20-B09C-044B-B274-2CFFD2FEC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6340" y="1550506"/>
            <a:ext cx="11146666" cy="40263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 sz="2000"/>
            </a:lvl1pPr>
            <a:lvl2pPr>
              <a:lnSpc>
                <a:spcPct val="100000"/>
              </a:lnSpc>
              <a:spcBef>
                <a:spcPts val="1200"/>
              </a:spcBef>
              <a:defRPr sz="1800"/>
            </a:lvl2pPr>
            <a:lvl3pPr>
              <a:lnSpc>
                <a:spcPct val="100000"/>
              </a:lnSpc>
              <a:spcBef>
                <a:spcPts val="1200"/>
              </a:spcBef>
              <a:defRPr sz="1600"/>
            </a:lvl3pPr>
            <a:lvl4pPr>
              <a:lnSpc>
                <a:spcPct val="100000"/>
              </a:lnSpc>
              <a:spcBef>
                <a:spcPts val="1200"/>
              </a:spcBef>
              <a:defRPr sz="1400"/>
            </a:lvl4pPr>
            <a:lvl5pPr>
              <a:lnSpc>
                <a:spcPct val="100000"/>
              </a:lnSpc>
              <a:spcBef>
                <a:spcPts val="1200"/>
              </a:spcBef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68BCA2-1DB7-9D44-83CF-B879A650EA7A}"/>
              </a:ext>
            </a:extLst>
          </p:cNvPr>
          <p:cNvCxnSpPr>
            <a:cxnSpLocks/>
          </p:cNvCxnSpPr>
          <p:nvPr userDrawn="1"/>
        </p:nvCxnSpPr>
        <p:spPr>
          <a:xfrm>
            <a:off x="207134" y="1021894"/>
            <a:ext cx="11145078" cy="0"/>
          </a:xfrm>
          <a:prstGeom prst="line">
            <a:avLst/>
          </a:prstGeom>
          <a:ln w="1905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F7BD6CE-453C-CB4F-A733-30128FFE0B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err="1"/>
              <a:t>nvisia</a:t>
            </a:r>
            <a:r>
              <a:rPr lang="en-US"/>
              <a:t>-confidential  |  </a:t>
            </a:r>
            <a:fld id="{2CC94123-345D-5143-829C-81D9BA7A87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09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F7BD6CE-453C-CB4F-A733-30128FFE0B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37374" y="632653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err="1"/>
              <a:t>nvisia</a:t>
            </a:r>
            <a:r>
              <a:rPr lang="en-US"/>
              <a:t>-confidential  |  </a:t>
            </a:r>
            <a:fld id="{2CC94123-345D-5143-829C-81D9BA7A87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31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Slide With Dots &amp; Client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7AB55488-EFE1-3C4E-B07B-042D5B3A74A0}"/>
              </a:ext>
            </a:extLst>
          </p:cNvPr>
          <p:cNvSpPr/>
          <p:nvPr userDrawn="1"/>
        </p:nvSpPr>
        <p:spPr>
          <a:xfrm>
            <a:off x="9316528" y="-552091"/>
            <a:ext cx="3243220" cy="3245596"/>
          </a:xfrm>
          <a:prstGeom prst="ellipse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51301D5-E946-D94F-8724-7368A5E16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711" y="3170817"/>
            <a:ext cx="8120271" cy="714795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br>
              <a:rPr lang="en-US"/>
            </a:br>
            <a:br>
              <a:rPr lang="en-US"/>
            </a:br>
            <a:r>
              <a:rPr lang="en-US"/>
              <a:t>Click to edit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0B141C-9E8D-DB43-AF71-D501407B6C1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22711" y="4005526"/>
            <a:ext cx="8120271" cy="714796"/>
          </a:xfrm>
        </p:spPr>
        <p:txBody>
          <a:bodyPr>
            <a:normAutofit/>
          </a:bodyPr>
          <a:lstStyle>
            <a:lvl1pPr marL="0" indent="0">
              <a:buNone/>
              <a:defRPr lang="en-US" sz="16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B3CC75-635C-344F-BFDA-A35A26015AA3}"/>
              </a:ext>
            </a:extLst>
          </p:cNvPr>
          <p:cNvCxnSpPr>
            <a:cxnSpLocks/>
          </p:cNvCxnSpPr>
          <p:nvPr userDrawn="1"/>
        </p:nvCxnSpPr>
        <p:spPr>
          <a:xfrm>
            <a:off x="2830445" y="3885612"/>
            <a:ext cx="8002858" cy="0"/>
          </a:xfrm>
          <a:prstGeom prst="line">
            <a:avLst/>
          </a:prstGeom>
          <a:ln w="1905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023447C2-E33E-BB47-A826-2191CBCE3F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0445" y="2791027"/>
            <a:ext cx="8132529" cy="291907"/>
          </a:xfrm>
        </p:spPr>
        <p:txBody>
          <a:bodyPr>
            <a:normAutofit/>
          </a:bodyPr>
          <a:lstStyle>
            <a:lvl1pPr marL="0" indent="0">
              <a:buNone/>
              <a:defRPr lang="en-US" sz="1600" b="1" kern="1200" spc="3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0C2228-3554-5940-B956-BA9B7C40F0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065531" y="411151"/>
            <a:ext cx="1745214" cy="1570383"/>
          </a:xfrm>
          <a:solidFill>
            <a:schemeClr val="accent2">
              <a:lumMod val="9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Client logo here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E70CDD-B653-4953-ADD2-3045C403319B}"/>
              </a:ext>
            </a:extLst>
          </p:cNvPr>
          <p:cNvSpPr/>
          <p:nvPr userDrawn="1"/>
        </p:nvSpPr>
        <p:spPr>
          <a:xfrm>
            <a:off x="167054" y="5864469"/>
            <a:ext cx="1107831" cy="822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9A1483BC-5D40-4680-A117-9C3E4F1424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086" y="5939101"/>
            <a:ext cx="2080262" cy="787126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942F049F-1400-414B-B4C2-48AAF3DD08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-2" b="2101"/>
          <a:stretch/>
        </p:blipFill>
        <p:spPr>
          <a:xfrm rot="10800000" flipH="1">
            <a:off x="118775" y="-436093"/>
            <a:ext cx="3809373" cy="734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49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with open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18B97-579E-6C46-B68A-BAB4AFA837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502" y="216038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68BCA2-1DB7-9D44-83CF-B879A650EA7A}"/>
              </a:ext>
            </a:extLst>
          </p:cNvPr>
          <p:cNvCxnSpPr>
            <a:cxnSpLocks/>
          </p:cNvCxnSpPr>
          <p:nvPr userDrawn="1"/>
        </p:nvCxnSpPr>
        <p:spPr>
          <a:xfrm>
            <a:off x="231914" y="1270369"/>
            <a:ext cx="10515600" cy="0"/>
          </a:xfrm>
          <a:prstGeom prst="line">
            <a:avLst/>
          </a:prstGeom>
          <a:ln w="1905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F7BD6CE-453C-CB4F-A733-30128FFE0B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err="1"/>
              <a:t>nvisia</a:t>
            </a:r>
            <a:r>
              <a:rPr lang="en-US"/>
              <a:t>-confidential  |  </a:t>
            </a:r>
            <a:fld id="{2CC94123-345D-5143-829C-81D9BA7A87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29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18B97-579E-6C46-B68A-BAB4AFA83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18" y="206099"/>
            <a:ext cx="1141516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6C8C8-9A2D-ED4E-B310-B7B8A6622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318" y="1522137"/>
            <a:ext cx="5617761" cy="823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1" spc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6FAD20-B09C-044B-B274-2CFFD2FEC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3318" y="2157206"/>
            <a:ext cx="5617761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 sz="2000"/>
            </a:lvl1pPr>
            <a:lvl2pPr>
              <a:lnSpc>
                <a:spcPct val="100000"/>
              </a:lnSpc>
              <a:spcBef>
                <a:spcPts val="1200"/>
              </a:spcBef>
              <a:defRPr sz="1800"/>
            </a:lvl2pPr>
            <a:lvl3pPr>
              <a:lnSpc>
                <a:spcPct val="100000"/>
              </a:lnSpc>
              <a:spcBef>
                <a:spcPts val="1200"/>
              </a:spcBef>
              <a:defRPr sz="1600"/>
            </a:lvl3pPr>
            <a:lvl4pPr>
              <a:lnSpc>
                <a:spcPct val="100000"/>
              </a:lnSpc>
              <a:spcBef>
                <a:spcPts val="1200"/>
              </a:spcBef>
              <a:defRPr sz="1400"/>
            </a:lvl4pPr>
            <a:lvl5pPr>
              <a:lnSpc>
                <a:spcPct val="100000"/>
              </a:lnSpc>
              <a:spcBef>
                <a:spcPts val="1200"/>
              </a:spcBef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E832E3-DB1E-B44C-B471-9B4BCEACD9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33051" y="1522137"/>
            <a:ext cx="5645427" cy="8239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1" spc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97C0AF-1DCA-DB49-9C9B-E6BC78F48C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33051" y="2157206"/>
            <a:ext cx="5645427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 sz="2000"/>
            </a:lvl1pPr>
            <a:lvl2pPr>
              <a:lnSpc>
                <a:spcPct val="100000"/>
              </a:lnSpc>
              <a:spcBef>
                <a:spcPts val="1200"/>
              </a:spcBef>
              <a:defRPr sz="1800"/>
            </a:lvl2pPr>
            <a:lvl3pPr>
              <a:lnSpc>
                <a:spcPct val="100000"/>
              </a:lnSpc>
              <a:spcBef>
                <a:spcPts val="1200"/>
              </a:spcBef>
              <a:defRPr sz="1600"/>
            </a:lvl3pPr>
            <a:lvl4pPr>
              <a:lnSpc>
                <a:spcPct val="100000"/>
              </a:lnSpc>
              <a:spcBef>
                <a:spcPts val="1200"/>
              </a:spcBef>
              <a:defRPr sz="1400"/>
            </a:lvl4pPr>
            <a:lvl5pPr>
              <a:lnSpc>
                <a:spcPct val="100000"/>
              </a:lnSpc>
              <a:spcBef>
                <a:spcPts val="1200"/>
              </a:spcBef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68BCA2-1DB7-9D44-83CF-B879A650EA7A}"/>
              </a:ext>
            </a:extLst>
          </p:cNvPr>
          <p:cNvCxnSpPr>
            <a:cxnSpLocks/>
          </p:cNvCxnSpPr>
          <p:nvPr userDrawn="1"/>
        </p:nvCxnSpPr>
        <p:spPr>
          <a:xfrm>
            <a:off x="261730" y="1260430"/>
            <a:ext cx="11415160" cy="0"/>
          </a:xfrm>
          <a:prstGeom prst="line">
            <a:avLst/>
          </a:prstGeom>
          <a:ln w="1905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F7BD6CE-453C-CB4F-A733-30128FFE0B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err="1"/>
              <a:t>nvisia</a:t>
            </a:r>
            <a:r>
              <a:rPr lang="en-US"/>
              <a:t>-confidential  |  </a:t>
            </a:r>
            <a:fld id="{2CC94123-345D-5143-829C-81D9BA7A87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40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3">
            <a:extLst>
              <a:ext uri="{FF2B5EF4-FFF2-40B4-BE49-F238E27FC236}">
                <a16:creationId xmlns:a16="http://schemas.microsoft.com/office/drawing/2014/main" id="{F11737E7-2063-3D4C-A38C-DD5D0E2A9CDB}"/>
              </a:ext>
            </a:extLst>
          </p:cNvPr>
          <p:cNvSpPr/>
          <p:nvPr userDrawn="1"/>
        </p:nvSpPr>
        <p:spPr>
          <a:xfrm>
            <a:off x="0" y="0"/>
            <a:ext cx="12188952" cy="6857998"/>
          </a:xfrm>
          <a:prstGeom prst="rect">
            <a:avLst/>
          </a:prstGeom>
          <a:blipFill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98D56A87-65E4-6E42-9073-7B5BD55E0313}"/>
              </a:ext>
            </a:extLst>
          </p:cNvPr>
          <p:cNvSpPr/>
          <p:nvPr userDrawn="1"/>
        </p:nvSpPr>
        <p:spPr>
          <a:xfrm>
            <a:off x="0" y="0"/>
            <a:ext cx="12183137" cy="6879018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8477306-EAD2-304E-8409-6057AC0A77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714" y="2933073"/>
            <a:ext cx="10746431" cy="1354777"/>
          </a:xfrm>
        </p:spPr>
        <p:txBody>
          <a:bodyPr anchor="t">
            <a:normAutofit/>
          </a:bodyPr>
          <a:lstStyle>
            <a:lvl1pPr algn="ctr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54BE2C-92F4-FA41-8214-1F17621EDC8B}"/>
              </a:ext>
            </a:extLst>
          </p:cNvPr>
          <p:cNvGrpSpPr/>
          <p:nvPr userDrawn="1"/>
        </p:nvGrpSpPr>
        <p:grpSpPr>
          <a:xfrm>
            <a:off x="5381541" y="1032849"/>
            <a:ext cx="1354777" cy="1354777"/>
            <a:chOff x="5531288" y="617115"/>
            <a:chExt cx="1354777" cy="135477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AF1A762-0966-2E4A-BDA8-FC7795345F76}"/>
                </a:ext>
              </a:extLst>
            </p:cNvPr>
            <p:cNvGrpSpPr/>
            <p:nvPr userDrawn="1"/>
          </p:nvGrpSpPr>
          <p:grpSpPr>
            <a:xfrm>
              <a:off x="5792508" y="879273"/>
              <a:ext cx="832339" cy="830464"/>
              <a:chOff x="5792508" y="879273"/>
              <a:chExt cx="832339" cy="83046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DE04EF2-70A4-5345-B276-175917D9D5FC}"/>
                  </a:ext>
                </a:extLst>
              </p:cNvPr>
              <p:cNvSpPr/>
              <p:nvPr userDrawn="1"/>
            </p:nvSpPr>
            <p:spPr>
              <a:xfrm>
                <a:off x="5792508" y="879273"/>
                <a:ext cx="832339" cy="83046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DF18382-932B-8A4B-848D-5D190398BD65}"/>
                  </a:ext>
                </a:extLst>
              </p:cNvPr>
              <p:cNvSpPr/>
              <p:nvPr userDrawn="1"/>
            </p:nvSpPr>
            <p:spPr>
              <a:xfrm>
                <a:off x="5840687" y="926315"/>
                <a:ext cx="735980" cy="736379"/>
              </a:xfrm>
              <a:prstGeom prst="ellipse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pic>
          <p:nvPicPr>
            <p:cNvPr id="19" name="Graphic 18" descr="Quotes">
              <a:extLst>
                <a:ext uri="{FF2B5EF4-FFF2-40B4-BE49-F238E27FC236}">
                  <a16:creationId xmlns:a16="http://schemas.microsoft.com/office/drawing/2014/main" id="{51471F9D-13DB-D743-87DC-6C92AABCC8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31288" y="617115"/>
              <a:ext cx="1354777" cy="1354777"/>
            </a:xfrm>
            <a:prstGeom prst="rect">
              <a:avLst/>
            </a:prstGeom>
          </p:spPr>
        </p:pic>
      </p:grp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7704C99-A62D-DB4D-B4BD-AD8BC8E23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nvisia</a:t>
            </a:r>
            <a:r>
              <a:rPr lang="en-US"/>
              <a:t>-confidential  |  </a:t>
            </a:r>
            <a:fld id="{2CC94123-345D-5143-829C-81D9BA7A87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Picture 21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39086BFB-E325-4933-AAC6-4EB499E28E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8" y="6115994"/>
            <a:ext cx="1600200" cy="60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81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3">
            <a:extLst>
              <a:ext uri="{FF2B5EF4-FFF2-40B4-BE49-F238E27FC236}">
                <a16:creationId xmlns:a16="http://schemas.microsoft.com/office/drawing/2014/main" id="{FFBDC3B7-0E57-FC49-8E5A-FBE34C5194D8}"/>
              </a:ext>
            </a:extLst>
          </p:cNvPr>
          <p:cNvSpPr/>
          <p:nvPr userDrawn="1"/>
        </p:nvSpPr>
        <p:spPr>
          <a:xfrm>
            <a:off x="8862" y="0"/>
            <a:ext cx="12188952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D330F058-9AC2-FC4F-BD52-ED8A28A3B666}"/>
              </a:ext>
            </a:extLst>
          </p:cNvPr>
          <p:cNvSpPr/>
          <p:nvPr userDrawn="1"/>
        </p:nvSpPr>
        <p:spPr>
          <a:xfrm>
            <a:off x="-19968" y="2"/>
            <a:ext cx="12188952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3E4ADEED-D46B-4545-80A1-F23EE570B841}"/>
              </a:ext>
            </a:extLst>
          </p:cNvPr>
          <p:cNvSpPr/>
          <p:nvPr userDrawn="1"/>
        </p:nvSpPr>
        <p:spPr>
          <a:xfrm>
            <a:off x="-19968" y="0"/>
            <a:ext cx="12335538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90194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605500-6187-A344-A552-2180F1EC49B5}"/>
              </a:ext>
            </a:extLst>
          </p:cNvPr>
          <p:cNvGrpSpPr/>
          <p:nvPr userDrawn="1"/>
        </p:nvGrpSpPr>
        <p:grpSpPr>
          <a:xfrm>
            <a:off x="5507786" y="998995"/>
            <a:ext cx="1223318" cy="1186249"/>
            <a:chOff x="5603416" y="668022"/>
            <a:chExt cx="1211747" cy="112132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3DD7CC1-DBD2-684D-BC88-145F6FACAFA5}"/>
                </a:ext>
              </a:extLst>
            </p:cNvPr>
            <p:cNvSpPr/>
            <p:nvPr/>
          </p:nvSpPr>
          <p:spPr>
            <a:xfrm>
              <a:off x="5795051" y="809217"/>
              <a:ext cx="813013" cy="815726"/>
            </a:xfrm>
            <a:prstGeom prst="ellipse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0AF40AB-1A0E-394E-9263-0A9F5EDF3222}"/>
                </a:ext>
              </a:extLst>
            </p:cNvPr>
            <p:cNvSpPr/>
            <p:nvPr/>
          </p:nvSpPr>
          <p:spPr>
            <a:xfrm>
              <a:off x="5833567" y="848890"/>
              <a:ext cx="735980" cy="73637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18" name="Graphic 17" descr="Quotes">
              <a:extLst>
                <a:ext uri="{FF2B5EF4-FFF2-40B4-BE49-F238E27FC236}">
                  <a16:creationId xmlns:a16="http://schemas.microsoft.com/office/drawing/2014/main" id="{F92228F3-7CCB-F542-BF9B-3A613238FD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8171" t="9473" r="6152" b="7759"/>
            <a:stretch/>
          </p:blipFill>
          <p:spPr>
            <a:xfrm>
              <a:off x="5603416" y="668022"/>
              <a:ext cx="1211747" cy="1121321"/>
            </a:xfrm>
            <a:prstGeom prst="rect">
              <a:avLst/>
            </a:prstGeom>
            <a:effectLst/>
          </p:spPr>
        </p:pic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29D66726-A827-C646-B914-72C4329230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4589" y="2778369"/>
            <a:ext cx="9962820" cy="1472995"/>
          </a:xfrm>
        </p:spPr>
        <p:txBody>
          <a:bodyPr anchor="t">
            <a:normAutofit/>
          </a:bodyPr>
          <a:lstStyle>
            <a:lvl1pPr algn="ctr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CD77927C-65DE-A042-8115-36C7B76DF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nvisia</a:t>
            </a:r>
            <a:r>
              <a:rPr lang="en-US"/>
              <a:t>-confidential  |  </a:t>
            </a:r>
            <a:fld id="{2CC94123-345D-5143-829C-81D9BA7A87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08F1EB94-C563-4C33-ACFA-BA1EC79401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8" y="6115994"/>
            <a:ext cx="1600200" cy="60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68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3626E6-10EC-B446-AE9B-7C8293D4E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F09E6C-FDCA-BA4B-ABCC-B9AA0C3CF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E14D9-F440-3840-84E6-4FA0C9706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94123-345D-5143-829C-81D9BA7A87F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D2D530F8-CFCE-BE43-811F-2A2424EB6A19}"/>
              </a:ext>
            </a:extLst>
          </p:cNvPr>
          <p:cNvSpPr/>
          <p:nvPr userDrawn="1"/>
        </p:nvSpPr>
        <p:spPr>
          <a:xfrm>
            <a:off x="8862" y="0"/>
            <a:ext cx="12188952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E4A476C9-01E6-F64F-9A0F-42B2AFB0BF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90194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89C2C40-CBFB-4748-923A-BFDBA6CCE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815" y="2301011"/>
            <a:ext cx="9962820" cy="2255974"/>
          </a:xfrm>
        </p:spPr>
        <p:txBody>
          <a:bodyPr anchor="ctr">
            <a:normAutofit/>
          </a:bodyPr>
          <a:lstStyle>
            <a:lvl1pPr algn="ctr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9" name="Picture 8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3A92820B-8BCF-4A7B-B4C6-2AB207491E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8" y="6115994"/>
            <a:ext cx="1600200" cy="605481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B84A2E1-7BF5-8846-96FF-B01FF6937FF7}"/>
              </a:ext>
            </a:extLst>
          </p:cNvPr>
          <p:cNvSpPr txBox="1">
            <a:spLocks/>
          </p:cNvSpPr>
          <p:nvPr userDrawn="1"/>
        </p:nvSpPr>
        <p:spPr>
          <a:xfrm>
            <a:off x="8763000" y="63103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nvisia-confidential  |  </a:t>
            </a:r>
            <a:fld id="{2CC94123-345D-5143-829C-81D9BA7A87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209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3">
            <a:extLst>
              <a:ext uri="{FF2B5EF4-FFF2-40B4-BE49-F238E27FC236}">
                <a16:creationId xmlns:a16="http://schemas.microsoft.com/office/drawing/2014/main" id="{F11737E7-2063-3D4C-A38C-DD5D0E2A9CDB}"/>
              </a:ext>
            </a:extLst>
          </p:cNvPr>
          <p:cNvSpPr/>
          <p:nvPr userDrawn="1"/>
        </p:nvSpPr>
        <p:spPr>
          <a:xfrm>
            <a:off x="0" y="0"/>
            <a:ext cx="12188952" cy="6857998"/>
          </a:xfrm>
          <a:prstGeom prst="rect">
            <a:avLst/>
          </a:prstGeom>
          <a:blipFill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98D56A87-65E4-6E42-9073-7B5BD55E0313}"/>
              </a:ext>
            </a:extLst>
          </p:cNvPr>
          <p:cNvSpPr/>
          <p:nvPr userDrawn="1"/>
        </p:nvSpPr>
        <p:spPr>
          <a:xfrm>
            <a:off x="8863" y="0"/>
            <a:ext cx="12183137" cy="6879018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7704C99-A62D-DB4D-B4BD-AD8BC8E23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nvisia</a:t>
            </a:r>
            <a:r>
              <a:rPr lang="en-US"/>
              <a:t>-confidential  |  </a:t>
            </a:r>
            <a:fld id="{2CC94123-345D-5143-829C-81D9BA7A87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Picture 21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39086BFB-E325-4933-AAC6-4EB499E28E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8" y="6115994"/>
            <a:ext cx="1600200" cy="60548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2D8596-BD54-AB40-B8DD-0A21415421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815" y="2301011"/>
            <a:ext cx="9962820" cy="2255974"/>
          </a:xfrm>
        </p:spPr>
        <p:txBody>
          <a:bodyPr anchor="ctr">
            <a:normAutofit/>
          </a:bodyPr>
          <a:lstStyle>
            <a:lvl1pPr algn="ctr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179105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A1D1F43-245F-E140-AFDF-3F8A8A304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1341"/>
            <a:ext cx="105156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901DFF-4DDF-034B-BFA4-8035C0AC6B0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347078"/>
            <a:ext cx="10515600" cy="0"/>
          </a:xfrm>
          <a:prstGeom prst="line">
            <a:avLst/>
          </a:prstGeom>
          <a:ln w="1905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69374D70-47E6-3347-BC55-3013B36A62C1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1596904"/>
            <a:ext cx="10494963" cy="38894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17308AA-0003-7140-918D-97E2C31988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nvisia-confidential  |  </a:t>
            </a:r>
            <a:fld id="{2CC94123-345D-5143-829C-81D9BA7A87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CBD21E6E-2F2C-44EB-9FBD-1D15633A98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8" y="6115994"/>
            <a:ext cx="1600200" cy="60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34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8B3CA73-CD2A-A64B-A6CB-A586279D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852" y="232765"/>
            <a:ext cx="11111948" cy="885714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title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71E5A4B-C68D-CF4A-8D86-4480F3041B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1851" y="1245332"/>
            <a:ext cx="5716989" cy="42976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160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60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319B75E-314D-8F4E-BE55-2E2C3A69A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3160" y="1245332"/>
            <a:ext cx="5120640" cy="4297680"/>
          </a:xfrm>
          <a:solidFill>
            <a:schemeClr val="accent6"/>
          </a:solidFill>
          <a:ln w="19050">
            <a:noFill/>
            <a:prstDash val="sysDash"/>
          </a:ln>
        </p:spPr>
        <p:txBody>
          <a:bodyPr/>
          <a:lstStyle/>
          <a:p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BF2BE8-55F4-EA40-8E79-4EBB175E2FC7}"/>
              </a:ext>
            </a:extLst>
          </p:cNvPr>
          <p:cNvCxnSpPr>
            <a:cxnSpLocks/>
          </p:cNvCxnSpPr>
          <p:nvPr userDrawn="1"/>
        </p:nvCxnSpPr>
        <p:spPr>
          <a:xfrm>
            <a:off x="241852" y="1118478"/>
            <a:ext cx="10515600" cy="0"/>
          </a:xfrm>
          <a:prstGeom prst="line">
            <a:avLst/>
          </a:prstGeom>
          <a:ln w="1905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EB427DB-A040-574D-A071-24DA756A8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nvisia-confidential  |  </a:t>
            </a:r>
            <a:fld id="{2CC94123-345D-5143-829C-81D9BA7A87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23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ckground Contac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100F5-4E21-4343-AD87-EBAC350DF0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 flipH="1">
            <a:off x="7941416" y="-591391"/>
            <a:ext cx="4098184" cy="7810516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E983D4B-F8F6-40F1-8253-BF98F2734F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2037" y="2747073"/>
            <a:ext cx="3076576" cy="7778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contact details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CD74346-E323-4A94-8CAD-52D7B1440F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1726" y="2747073"/>
            <a:ext cx="3076576" cy="7778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contact details</a:t>
            </a:r>
          </a:p>
        </p:txBody>
      </p:sp>
      <p:pic>
        <p:nvPicPr>
          <p:cNvPr id="14" name="Picture 13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B788E3CF-E985-4D48-9EB1-335087C5CC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27" y="6125933"/>
            <a:ext cx="1600200" cy="60548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C38218C-D0BB-4C28-B8F7-68E57950D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2037" y="1225306"/>
            <a:ext cx="105156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568379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Background 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4">
            <a:extLst>
              <a:ext uri="{FF2B5EF4-FFF2-40B4-BE49-F238E27FC236}">
                <a16:creationId xmlns:a16="http://schemas.microsoft.com/office/drawing/2014/main" id="{AE7B7860-12C1-0C47-981F-DC54C87C24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2F75294-5EB8-4188-BAA7-29C04CB814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2037" y="2747073"/>
            <a:ext cx="3076576" cy="7778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contact details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1182820-09AF-4D6F-B1C2-26201EBBA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1726" y="2747073"/>
            <a:ext cx="3076576" cy="7778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contact details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CC8441-1F08-45E2-98E8-2E3EE94C9A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 flipH="1">
            <a:off x="7941416" y="-591391"/>
            <a:ext cx="4098184" cy="7810516"/>
          </a:xfrm>
          <a:prstGeom prst="rect">
            <a:avLst/>
          </a:prstGeom>
        </p:spPr>
      </p:pic>
      <p:pic>
        <p:nvPicPr>
          <p:cNvPr id="11" name="Picture 10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06C8AA83-F590-4DE0-8059-AD2E5452E1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8" y="6115994"/>
            <a:ext cx="1600200" cy="60548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6F4EC4D-8778-45EE-AD81-F31C55E6E4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2037" y="1225306"/>
            <a:ext cx="10515600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559074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Image &amp; Client Log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in a room&#10;&#10;Description automatically generated">
            <a:extLst>
              <a:ext uri="{FF2B5EF4-FFF2-40B4-BE49-F238E27FC236}">
                <a16:creationId xmlns:a16="http://schemas.microsoft.com/office/drawing/2014/main" id="{34AE3F8D-5DCC-4281-8356-DB7A7CA2A7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227" t="3605" r="227"/>
          <a:stretch/>
        </p:blipFill>
        <p:spPr>
          <a:xfrm>
            <a:off x="-21106" y="0"/>
            <a:ext cx="12213106" cy="6857999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F89069-1186-403E-B938-CA02CC682ABA}"/>
              </a:ext>
            </a:extLst>
          </p:cNvPr>
          <p:cNvSpPr/>
          <p:nvPr userDrawn="1"/>
        </p:nvSpPr>
        <p:spPr>
          <a:xfrm>
            <a:off x="21425" y="0"/>
            <a:ext cx="12170575" cy="685800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B3CC75-635C-344F-BFDA-A35A26015AA3}"/>
              </a:ext>
            </a:extLst>
          </p:cNvPr>
          <p:cNvCxnSpPr>
            <a:cxnSpLocks/>
          </p:cNvCxnSpPr>
          <p:nvPr userDrawn="1"/>
        </p:nvCxnSpPr>
        <p:spPr>
          <a:xfrm>
            <a:off x="2830445" y="3885612"/>
            <a:ext cx="8002858" cy="0"/>
          </a:xfrm>
          <a:prstGeom prst="line">
            <a:avLst/>
          </a:prstGeom>
          <a:ln w="1905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358BA88-47D0-45FE-A614-E340E8358682}"/>
              </a:ext>
            </a:extLst>
          </p:cNvPr>
          <p:cNvSpPr/>
          <p:nvPr userDrawn="1"/>
        </p:nvSpPr>
        <p:spPr>
          <a:xfrm>
            <a:off x="6596" y="-723330"/>
            <a:ext cx="9150283" cy="604578"/>
          </a:xfrm>
          <a:prstGeom prst="rect">
            <a:avLst/>
          </a:prstGeom>
          <a:solidFill>
            <a:srgbClr val="777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/>
              <a:t>To Insert custom background behind squares</a:t>
            </a:r>
            <a:r>
              <a:rPr lang="en-US" sz="1050" baseline="0"/>
              <a:t> go to the </a:t>
            </a:r>
            <a:r>
              <a:rPr lang="en-US" sz="1050" b="1" baseline="0"/>
              <a:t>View</a:t>
            </a:r>
            <a:r>
              <a:rPr lang="en-US" sz="1050" baseline="0"/>
              <a:t> in toolbar above and select </a:t>
            </a:r>
            <a:r>
              <a:rPr lang="en-US" sz="1050" b="1" baseline="0"/>
              <a:t>Slide Master</a:t>
            </a:r>
            <a:br>
              <a:rPr lang="en-US" sz="1050" baseline="0"/>
            </a:br>
            <a:r>
              <a:rPr lang="en-US" sz="1050" baseline="0"/>
              <a:t>Follow instructions to the left</a:t>
            </a:r>
            <a:endParaRPr lang="en-US" sz="1050"/>
          </a:p>
        </p:txBody>
      </p:sp>
      <p:sp>
        <p:nvSpPr>
          <p:cNvPr id="18" name="Rectangular Callout 29">
            <a:extLst>
              <a:ext uri="{FF2B5EF4-FFF2-40B4-BE49-F238E27FC236}">
                <a16:creationId xmlns:a16="http://schemas.microsoft.com/office/drawing/2014/main" id="{47954DDA-0D9B-44F3-8D21-0864D8ECE6DA}"/>
              </a:ext>
            </a:extLst>
          </p:cNvPr>
          <p:cNvSpPr/>
          <p:nvPr userDrawn="1"/>
        </p:nvSpPr>
        <p:spPr>
          <a:xfrm>
            <a:off x="-1765005" y="-522514"/>
            <a:ext cx="1626781" cy="1436568"/>
          </a:xfrm>
          <a:prstGeom prst="wedgeRectCallout">
            <a:avLst>
              <a:gd name="adj1" fmla="val 49755"/>
              <a:gd name="adj2" fmla="val 701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050"/>
              <a:t>1. To add a custom background image go to </a:t>
            </a:r>
            <a:r>
              <a:rPr lang="en-US" sz="1050" b="1"/>
              <a:t>INSERT</a:t>
            </a:r>
            <a:r>
              <a:rPr lang="en-US" sz="1050"/>
              <a:t> &gt;&gt; </a:t>
            </a:r>
            <a:r>
              <a:rPr lang="en-US" sz="1050" b="1"/>
              <a:t>PICTURE</a:t>
            </a:r>
            <a:r>
              <a:rPr lang="en-US" sz="1050"/>
              <a:t> in the toolbar above. Select your</a:t>
            </a:r>
            <a:r>
              <a:rPr lang="en-US" sz="1050" baseline="0"/>
              <a:t> </a:t>
            </a:r>
            <a:r>
              <a:rPr lang="en-US" sz="1050"/>
              <a:t> image and select </a:t>
            </a:r>
            <a:r>
              <a:rPr lang="en-US" sz="1050" b="1"/>
              <a:t>INSERT</a:t>
            </a:r>
            <a:r>
              <a:rPr lang="en-US" sz="1050"/>
              <a:t> at bottom of window.</a:t>
            </a:r>
          </a:p>
        </p:txBody>
      </p:sp>
      <p:sp>
        <p:nvSpPr>
          <p:cNvPr id="19" name="Rectangular Callout 30">
            <a:extLst>
              <a:ext uri="{FF2B5EF4-FFF2-40B4-BE49-F238E27FC236}">
                <a16:creationId xmlns:a16="http://schemas.microsoft.com/office/drawing/2014/main" id="{751AA9B3-3030-4FE0-A23E-2819756A1A7E}"/>
              </a:ext>
            </a:extLst>
          </p:cNvPr>
          <p:cNvSpPr/>
          <p:nvPr userDrawn="1"/>
        </p:nvSpPr>
        <p:spPr>
          <a:xfrm>
            <a:off x="-1765005" y="2855168"/>
            <a:ext cx="1541721" cy="1582374"/>
          </a:xfrm>
          <a:prstGeom prst="wedgeRectCallout">
            <a:avLst>
              <a:gd name="adj1" fmla="val 51134"/>
              <a:gd name="adj2" fmla="val 6441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050"/>
              <a:t>3. Select</a:t>
            </a:r>
            <a:r>
              <a:rPr lang="en-US" sz="1050" baseline="0"/>
              <a:t> your image</a:t>
            </a:r>
            <a:r>
              <a:rPr lang="en-US" sz="1050"/>
              <a:t> then select the </a:t>
            </a:r>
            <a:r>
              <a:rPr lang="en-US" sz="1050" b="1"/>
              <a:t>FORMAT</a:t>
            </a:r>
            <a:r>
              <a:rPr lang="en-US" sz="1050"/>
              <a:t> tab in the toolbar above. Select the</a:t>
            </a:r>
            <a:r>
              <a:rPr lang="en-US" sz="1050" baseline="0"/>
              <a:t> </a:t>
            </a:r>
            <a:r>
              <a:rPr lang="en-US" sz="1050" b="1"/>
              <a:t>SELECTION PANE</a:t>
            </a:r>
            <a:r>
              <a:rPr lang="en-US" sz="1050"/>
              <a:t> in the top right area of the toolbar.</a:t>
            </a:r>
          </a:p>
        </p:txBody>
      </p:sp>
      <p:sp>
        <p:nvSpPr>
          <p:cNvPr id="20" name="Rectangular Callout 33">
            <a:extLst>
              <a:ext uri="{FF2B5EF4-FFF2-40B4-BE49-F238E27FC236}">
                <a16:creationId xmlns:a16="http://schemas.microsoft.com/office/drawing/2014/main" id="{656FB2A7-761B-4132-B66B-BE549B7BCE4E}"/>
              </a:ext>
            </a:extLst>
          </p:cNvPr>
          <p:cNvSpPr/>
          <p:nvPr userDrawn="1"/>
        </p:nvSpPr>
        <p:spPr>
          <a:xfrm>
            <a:off x="-1722476" y="1245498"/>
            <a:ext cx="1541721" cy="1320281"/>
          </a:xfrm>
          <a:prstGeom prst="wedgeRectCallout">
            <a:avLst>
              <a:gd name="adj1" fmla="val 51134"/>
              <a:gd name="adj2" fmla="val 6441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050"/>
              <a:t>2. Resize image to desired size.  Select</a:t>
            </a:r>
            <a:r>
              <a:rPr lang="en-US" sz="1050" baseline="0"/>
              <a:t> </a:t>
            </a:r>
            <a:r>
              <a:rPr lang="en-US" sz="1050" b="1" baseline="0"/>
              <a:t>COLOR</a:t>
            </a:r>
            <a:r>
              <a:rPr lang="en-US" sz="1050" baseline="0"/>
              <a:t> in the top left toolbar above. Select  top left corner option to change image to B&amp;W.</a:t>
            </a:r>
            <a:r>
              <a:rPr lang="en-US" sz="1050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51301D5-E946-D94F-8724-7368A5E16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711" y="3170817"/>
            <a:ext cx="8120271" cy="714795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br>
              <a:rPr lang="en-US"/>
            </a:br>
            <a:br>
              <a:rPr lang="en-US"/>
            </a:br>
            <a:r>
              <a:rPr lang="en-US"/>
              <a:t>Click to edit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0B141C-9E8D-DB43-AF71-D501407B6C1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22711" y="4005526"/>
            <a:ext cx="8120271" cy="714796"/>
          </a:xfrm>
        </p:spPr>
        <p:txBody>
          <a:bodyPr>
            <a:normAutofit/>
          </a:bodyPr>
          <a:lstStyle>
            <a:lvl1pPr marL="0" indent="0">
              <a:buNone/>
              <a:defRPr lang="en-US" sz="1600" kern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0C2228-3554-5940-B956-BA9B7C40F0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065531" y="411151"/>
            <a:ext cx="1745214" cy="1570383"/>
          </a:xfrm>
          <a:solidFill>
            <a:schemeClr val="accent2">
              <a:lumMod val="9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Client logo here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AB55488-EFE1-3C4E-B07B-042D5B3A74A0}"/>
              </a:ext>
            </a:extLst>
          </p:cNvPr>
          <p:cNvSpPr/>
          <p:nvPr userDrawn="1"/>
        </p:nvSpPr>
        <p:spPr>
          <a:xfrm>
            <a:off x="9316528" y="-552091"/>
            <a:ext cx="3243220" cy="3245596"/>
          </a:xfrm>
          <a:prstGeom prst="ellipse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85E7B173-2D3F-40E5-A7A5-2ABFC2EED9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7" y="5885790"/>
            <a:ext cx="2080262" cy="787126"/>
          </a:xfrm>
          <a:prstGeom prst="rect">
            <a:avLst/>
          </a:prstGeom>
        </p:spPr>
      </p:pic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78DDF52-5752-4BA2-BDFE-153D09A092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0445" y="2791027"/>
            <a:ext cx="8132529" cy="291907"/>
          </a:xfrm>
        </p:spPr>
        <p:txBody>
          <a:bodyPr>
            <a:normAutofit/>
          </a:bodyPr>
          <a:lstStyle>
            <a:lvl1pPr marL="0" indent="0">
              <a:buNone/>
              <a:defRPr lang="en-US" sz="1600" b="1" kern="1200" spc="3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675997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7968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range With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4">
            <a:extLst>
              <a:ext uri="{FF2B5EF4-FFF2-40B4-BE49-F238E27FC236}">
                <a16:creationId xmlns:a16="http://schemas.microsoft.com/office/drawing/2014/main" id="{AE7B7860-12C1-0C47-981F-DC54C87C24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358061B-CB66-674A-A759-2A3EC8394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0988" y="0"/>
            <a:ext cx="11630024" cy="9057562"/>
          </a:xfrm>
          <a:prstGeom prst="rect">
            <a:avLst/>
          </a:prstGeom>
        </p:spPr>
      </p:pic>
      <p:pic>
        <p:nvPicPr>
          <p:cNvPr id="20" name="Picture 19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DA774750-7E2B-0946-BA58-4148D5ECBB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8" y="6115994"/>
            <a:ext cx="1600200" cy="605481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833E976-3C3A-AA41-B157-936DFAA8FF4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77327" y="4324714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1600" b="1" spc="3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179319A-26F3-3B4B-B053-CC8D00BBB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327" y="1444989"/>
            <a:ext cx="10515600" cy="2852737"/>
          </a:xfrm>
        </p:spPr>
        <p:txBody>
          <a:bodyPr anchor="b">
            <a:normAutofit/>
          </a:bodyPr>
          <a:lstStyle>
            <a:lvl1pPr>
              <a:defRPr sz="4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FF75F378-5AF2-8E4B-88EB-604BD1689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nvisia-confidential  |  </a:t>
            </a:r>
            <a:fld id="{2CC94123-345D-5143-829C-81D9BA7A87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76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4">
            <a:extLst>
              <a:ext uri="{FF2B5EF4-FFF2-40B4-BE49-F238E27FC236}">
                <a16:creationId xmlns:a16="http://schemas.microsoft.com/office/drawing/2014/main" id="{AE7B7860-12C1-0C47-981F-DC54C87C24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358061B-CB66-674A-A759-2A3EC8394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0988" y="0"/>
            <a:ext cx="11630024" cy="9057562"/>
          </a:xfrm>
          <a:prstGeom prst="rect">
            <a:avLst/>
          </a:prstGeom>
        </p:spPr>
      </p:pic>
      <p:pic>
        <p:nvPicPr>
          <p:cNvPr id="20" name="Picture 19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DA774750-7E2B-0946-BA58-4148D5ECBB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8" y="6115994"/>
            <a:ext cx="1600200" cy="60548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3179319A-26F3-3B4B-B053-CC8D00BBB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826" y="603576"/>
            <a:ext cx="3806687" cy="1365683"/>
          </a:xfrm>
        </p:spPr>
        <p:txBody>
          <a:bodyPr anchor="b">
            <a:normAutofit/>
          </a:bodyPr>
          <a:lstStyle>
            <a:lvl1pPr>
              <a:defRPr sz="4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FF75F378-5AF2-8E4B-88EB-604BD1689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nvisia-confidential  |  </a:t>
            </a:r>
            <a:fld id="{2CC94123-345D-5143-829C-81D9BA7A87F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18207B-E3BB-6449-ABFF-EC896DD95CAE}"/>
              </a:ext>
            </a:extLst>
          </p:cNvPr>
          <p:cNvGrpSpPr/>
          <p:nvPr userDrawn="1"/>
        </p:nvGrpSpPr>
        <p:grpSpPr>
          <a:xfrm>
            <a:off x="4516929" y="-60671"/>
            <a:ext cx="7675072" cy="6599583"/>
            <a:chOff x="4516929" y="-60671"/>
            <a:chExt cx="7675072" cy="659958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2BFC403-E294-4F40-9AE0-2596C82C9B4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6929" y="-60671"/>
              <a:ext cx="7675071" cy="6599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B4B0AA3-0141-9E48-986F-5043F23A6C78}"/>
                </a:ext>
              </a:extLst>
            </p:cNvPr>
            <p:cNvSpPr/>
            <p:nvPr userDrawn="1"/>
          </p:nvSpPr>
          <p:spPr>
            <a:xfrm>
              <a:off x="5435739" y="463677"/>
              <a:ext cx="6756262" cy="385984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D50C185-19C8-7640-8D01-ECFBE9CB02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178050"/>
            <a:ext cx="3813313" cy="2592734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9589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Blue With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4">
            <a:extLst>
              <a:ext uri="{FF2B5EF4-FFF2-40B4-BE49-F238E27FC236}">
                <a16:creationId xmlns:a16="http://schemas.microsoft.com/office/drawing/2014/main" id="{AE7B7860-12C1-0C47-981F-DC54C87C24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358061B-CB66-674A-A759-2A3EC8394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0988" y="0"/>
            <a:ext cx="11630024" cy="9057562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833E976-3C3A-AA41-B157-936DFAA8FF4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277327" y="4324714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1600" b="1" spc="3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179319A-26F3-3B4B-B053-CC8D00BBB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327" y="1444989"/>
            <a:ext cx="10515600" cy="2852737"/>
          </a:xfrm>
        </p:spPr>
        <p:txBody>
          <a:bodyPr anchor="b">
            <a:normAutofit/>
          </a:bodyPr>
          <a:lstStyle>
            <a:lvl1pPr>
              <a:defRPr sz="4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8" name="Picture 7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13C768EE-743C-4183-994D-F093B06D98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8" y="6115994"/>
            <a:ext cx="1600200" cy="60548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BBF1E5A-BB44-484E-B7BA-8A492F1A4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nvisia-confidential  |  </a:t>
            </a:r>
            <a:fld id="{2CC94123-345D-5143-829C-81D9BA7A87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17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/Purple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02E7A18-2836-BE40-9DC4-33FEC5476442}"/>
              </a:ext>
            </a:extLst>
          </p:cNvPr>
          <p:cNvGrpSpPr/>
          <p:nvPr userDrawn="1"/>
        </p:nvGrpSpPr>
        <p:grpSpPr>
          <a:xfrm>
            <a:off x="10202343" y="-2"/>
            <a:ext cx="1989657" cy="6858000"/>
            <a:chOff x="10202343" y="-2"/>
            <a:chExt cx="1989657" cy="6858000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A730A3EB-932D-FF4E-9ECA-1877FDF955C0}"/>
                </a:ext>
              </a:extLst>
            </p:cNvPr>
            <p:cNvSpPr/>
            <p:nvPr/>
          </p:nvSpPr>
          <p:spPr>
            <a:xfrm>
              <a:off x="10213493" y="0"/>
              <a:ext cx="1978507" cy="6857998"/>
            </a:xfrm>
            <a:prstGeom prst="rect">
              <a:avLst/>
            </a:prstGeom>
            <a:blipFill>
              <a:blip r:embed="rId2" cstate="print"/>
              <a:stretch>
                <a:fillRect l="-411686" r="-104382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5DBEE92-1328-E548-9CC3-D301B4158998}"/>
                </a:ext>
              </a:extLst>
            </p:cNvPr>
            <p:cNvSpPr/>
            <p:nvPr/>
          </p:nvSpPr>
          <p:spPr>
            <a:xfrm>
              <a:off x="10202343" y="-2"/>
              <a:ext cx="1978507" cy="6858000"/>
            </a:xfrm>
            <a:prstGeom prst="rect">
              <a:avLst/>
            </a:prstGeom>
            <a:solidFill>
              <a:schemeClr val="tx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8EEEC335-13BF-D542-82BF-1565894FB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27" y="127891"/>
            <a:ext cx="9291209" cy="918903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219CA81-CA0E-8B40-B4BF-65DE967EE0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148" y="1046794"/>
            <a:ext cx="9291638" cy="43608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DAA3F3A-291D-473B-9201-890E033AD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47993" y="63337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nvisia-confidential  |  </a:t>
            </a:r>
            <a:fld id="{2CC94123-345D-5143-829C-81D9BA7A87F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072EF1-1194-4881-8338-DA926E068141}"/>
              </a:ext>
            </a:extLst>
          </p:cNvPr>
          <p:cNvCxnSpPr>
            <a:cxnSpLocks/>
          </p:cNvCxnSpPr>
          <p:nvPr userDrawn="1"/>
        </p:nvCxnSpPr>
        <p:spPr>
          <a:xfrm flipV="1">
            <a:off x="302108" y="914508"/>
            <a:ext cx="9256919" cy="1"/>
          </a:xfrm>
          <a:prstGeom prst="line">
            <a:avLst/>
          </a:prstGeom>
          <a:ln w="1905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763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/Purple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02E7A18-2836-BE40-9DC4-33FEC5476442}"/>
              </a:ext>
            </a:extLst>
          </p:cNvPr>
          <p:cNvGrpSpPr/>
          <p:nvPr userDrawn="1"/>
        </p:nvGrpSpPr>
        <p:grpSpPr>
          <a:xfrm>
            <a:off x="7367955" y="-2"/>
            <a:ext cx="4824046" cy="6858000"/>
            <a:chOff x="10202343" y="-2"/>
            <a:chExt cx="1989657" cy="6858000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A730A3EB-932D-FF4E-9ECA-1877FDF955C0}"/>
                </a:ext>
              </a:extLst>
            </p:cNvPr>
            <p:cNvSpPr/>
            <p:nvPr/>
          </p:nvSpPr>
          <p:spPr>
            <a:xfrm>
              <a:off x="10213493" y="0"/>
              <a:ext cx="1978507" cy="6857998"/>
            </a:xfrm>
            <a:prstGeom prst="rect">
              <a:avLst/>
            </a:prstGeom>
            <a:blipFill>
              <a:blip r:embed="rId2" cstate="print"/>
              <a:stretch>
                <a:fillRect l="-411686" r="-104382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5DBEE92-1328-E548-9CC3-D301B4158998}"/>
                </a:ext>
              </a:extLst>
            </p:cNvPr>
            <p:cNvSpPr/>
            <p:nvPr/>
          </p:nvSpPr>
          <p:spPr>
            <a:xfrm>
              <a:off x="10202343" y="-2"/>
              <a:ext cx="1978507" cy="6858000"/>
            </a:xfrm>
            <a:prstGeom prst="rect">
              <a:avLst/>
            </a:prstGeom>
            <a:solidFill>
              <a:schemeClr val="tx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8EEEC335-13BF-D542-82BF-1565894FB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650" y="223021"/>
            <a:ext cx="6460208" cy="918903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219CA81-CA0E-8B40-B4BF-65DE967EE0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738" y="1141924"/>
            <a:ext cx="6460637" cy="43608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FC57931-D7BD-4E0E-8B9C-1220000EB6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17056" y="952005"/>
            <a:ext cx="4552878" cy="37283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9A4B975-5652-274C-B4F6-BA6748AD2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nvisia-confidential  |  </a:t>
            </a:r>
            <a:fld id="{2CC94123-345D-5143-829C-81D9BA7A87F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6175C1-632B-4A4D-BBD9-B3724CE54B24}"/>
              </a:ext>
            </a:extLst>
          </p:cNvPr>
          <p:cNvCxnSpPr>
            <a:cxnSpLocks/>
          </p:cNvCxnSpPr>
          <p:nvPr userDrawn="1"/>
        </p:nvCxnSpPr>
        <p:spPr>
          <a:xfrm>
            <a:off x="411323" y="972959"/>
            <a:ext cx="6425919" cy="0"/>
          </a:xfrm>
          <a:prstGeom prst="line">
            <a:avLst/>
          </a:prstGeom>
          <a:ln w="1905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439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Hu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F4FF0FC-929A-4A47-AF7D-A201C5906A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93592" y="64899"/>
            <a:ext cx="6460208" cy="936577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953D9A5-CB5A-4148-A339-6D3AB46E56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3163" y="1458689"/>
            <a:ext cx="6460637" cy="388419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CA5D64-953B-D844-B810-697E3C9B8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nvisia-confidential  |  </a:t>
            </a:r>
            <a:fld id="{2CC94123-345D-5143-829C-81D9BA7A87F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6CFF94C-345B-49F2-B3D5-4F141E648151}"/>
              </a:ext>
            </a:extLst>
          </p:cNvPr>
          <p:cNvCxnSpPr>
            <a:cxnSpLocks/>
          </p:cNvCxnSpPr>
          <p:nvPr userDrawn="1"/>
        </p:nvCxnSpPr>
        <p:spPr>
          <a:xfrm>
            <a:off x="4899431" y="1183154"/>
            <a:ext cx="6425919" cy="0"/>
          </a:xfrm>
          <a:prstGeom prst="line">
            <a:avLst/>
          </a:prstGeom>
          <a:ln w="19050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485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ADA0B-C13C-B045-ACFE-8A49430D2F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/>
              <a:t>nvisia-confidential  |  </a:t>
            </a:r>
            <a:fld id="{2CC94123-345D-5143-829C-81D9BA7A87F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EDFB573-4779-6745-83C1-C5E0E27BE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5" y="87721"/>
            <a:ext cx="10515600" cy="927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F171A8E-0F30-174B-984E-81079082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2095" y="1015687"/>
            <a:ext cx="10515600" cy="4186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5266E127-289F-0042-99E9-0A7F4AC1A575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06" y="6114830"/>
            <a:ext cx="1599943" cy="60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3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72" r:id="rId3"/>
    <p:sldLayoutId id="2147483661" r:id="rId4"/>
    <p:sldLayoutId id="2147483682" r:id="rId5"/>
    <p:sldLayoutId id="2147483673" r:id="rId6"/>
    <p:sldLayoutId id="2147483666" r:id="rId7"/>
    <p:sldLayoutId id="2147483677" r:id="rId8"/>
    <p:sldLayoutId id="2147483678" r:id="rId9"/>
    <p:sldLayoutId id="2147483687" r:id="rId10"/>
    <p:sldLayoutId id="2147483681" r:id="rId11"/>
    <p:sldLayoutId id="2147483650" r:id="rId12"/>
    <p:sldLayoutId id="2147483668" r:id="rId13"/>
    <p:sldLayoutId id="2147483669" r:id="rId14"/>
    <p:sldLayoutId id="2147483667" r:id="rId15"/>
    <p:sldLayoutId id="2147483663" r:id="rId16"/>
    <p:sldLayoutId id="2147483664" r:id="rId17"/>
    <p:sldLayoutId id="2147483676" r:id="rId18"/>
    <p:sldLayoutId id="2147483680" r:id="rId19"/>
    <p:sldLayoutId id="2147483684" r:id="rId20"/>
    <p:sldLayoutId id="2147483653" r:id="rId21"/>
    <p:sldLayoutId id="2147483655" r:id="rId22"/>
    <p:sldLayoutId id="2147483665" r:id="rId23"/>
    <p:sldLayoutId id="2147483660" r:id="rId24"/>
    <p:sldLayoutId id="2147483683" r:id="rId25"/>
    <p:sldLayoutId id="2147483670" r:id="rId26"/>
    <p:sldLayoutId id="2147483656" r:id="rId27"/>
    <p:sldLayoutId id="2147483674" r:id="rId28"/>
    <p:sldLayoutId id="2147483675" r:id="rId29"/>
    <p:sldLayoutId id="2147483685" r:id="rId3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11" Type="http://schemas.openxmlformats.org/officeDocument/2006/relationships/image" Target="../media/image1.png"/><Relationship Id="rId5" Type="http://schemas.openxmlformats.org/officeDocument/2006/relationships/image" Target="../media/image15.tiff"/><Relationship Id="rId10" Type="http://schemas.openxmlformats.org/officeDocument/2006/relationships/image" Target="../media/image20.tiff"/><Relationship Id="rId4" Type="http://schemas.openxmlformats.org/officeDocument/2006/relationships/image" Target="../media/image14.tiff"/><Relationship Id="rId9" Type="http://schemas.openxmlformats.org/officeDocument/2006/relationships/image" Target="../media/image1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hyperlink" Target="mailto:tbarrett@nvisia.com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hyperlink" Target="https://www.meetup.com/Milwaukee-Agile/" TargetMode="External"/><Relationship Id="rId4" Type="http://schemas.openxmlformats.org/officeDocument/2006/relationships/hyperlink" Target="https://www.linkedin.com/in/traceycbarrett/" TargetMode="Externa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18C98-3D15-4402-993B-6946B19BE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711" y="2998427"/>
            <a:ext cx="9238593" cy="714795"/>
          </a:xfrm>
        </p:spPr>
        <p:txBody>
          <a:bodyPr/>
          <a:lstStyle/>
          <a:p>
            <a:r>
              <a:rPr lang="en-US" sz="2400" dirty="0"/>
              <a:t>Data as a Product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5D0EFB-7F98-4F50-A503-E6CC92C11C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22711" y="2852473"/>
            <a:ext cx="8132529" cy="29190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nvisia Insights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0F4DCD-2893-3546-BE44-C33B3DB54B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October 9, 2024</a:t>
            </a:r>
          </a:p>
        </p:txBody>
      </p:sp>
    </p:spTree>
    <p:extLst>
      <p:ext uri="{BB962C8B-B14F-4D97-AF65-F5344CB8AC3E}">
        <p14:creationId xmlns:p14="http://schemas.microsoft.com/office/powerpoint/2010/main" val="2417831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eople at the meeting desk">
            <a:extLst>
              <a:ext uri="{FF2B5EF4-FFF2-40B4-BE49-F238E27FC236}">
                <a16:creationId xmlns:a16="http://schemas.microsoft.com/office/drawing/2014/main" id="{77A4652B-806C-25D3-B360-6B0999DCBE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C8C768-3768-41D1-DB42-454134E1C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  <a:latin typeface="+mj-lt"/>
                <a:ea typeface="+mj-ea"/>
              </a:rPr>
              <a:t>Agile people are coming for your data.</a:t>
            </a:r>
          </a:p>
        </p:txBody>
      </p:sp>
    </p:spTree>
    <p:extLst>
      <p:ext uri="{BB962C8B-B14F-4D97-AF65-F5344CB8AC3E}">
        <p14:creationId xmlns:p14="http://schemas.microsoft.com/office/powerpoint/2010/main" val="391900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evOps Success Stories Across the Industry - Stackify">
            <a:extLst>
              <a:ext uri="{FF2B5EF4-FFF2-40B4-BE49-F238E27FC236}">
                <a16:creationId xmlns:a16="http://schemas.microsoft.com/office/drawing/2014/main" id="{EF9D6977-E348-3114-107A-D979BA214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270" y="512482"/>
            <a:ext cx="6316084" cy="325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BB97CE-14B2-71F4-67F1-BD8D5CA05150}"/>
              </a:ext>
            </a:extLst>
          </p:cNvPr>
          <p:cNvSpPr txBox="1"/>
          <p:nvPr/>
        </p:nvSpPr>
        <p:spPr>
          <a:xfrm>
            <a:off x="687712" y="4137195"/>
            <a:ext cx="10816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And just like what happened with infrastructure, we won’t be satisfied with the current state of affairs.</a:t>
            </a:r>
          </a:p>
        </p:txBody>
      </p:sp>
    </p:spTree>
    <p:extLst>
      <p:ext uri="{BB962C8B-B14F-4D97-AF65-F5344CB8AC3E}">
        <p14:creationId xmlns:p14="http://schemas.microsoft.com/office/powerpoint/2010/main" val="2288260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336AE-C8CE-534D-1507-FA3D657FC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We’re going to demand: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AECB14-C33E-4455-7457-C1ECF1507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2382A-0344-18A5-1377-968D9FDCCA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17661" y="1315464"/>
            <a:ext cx="6460637" cy="4360863"/>
          </a:xfrm>
        </p:spPr>
        <p:txBody>
          <a:bodyPr/>
          <a:lstStyle/>
          <a:p>
            <a:r>
              <a:rPr lang="en-US" dirty="0"/>
              <a:t>Realtime access and notifications</a:t>
            </a:r>
          </a:p>
          <a:p>
            <a:endParaRPr lang="en-US" dirty="0"/>
          </a:p>
          <a:p>
            <a:r>
              <a:rPr lang="en-US" dirty="0"/>
              <a:t>To AI-processed and augmented data</a:t>
            </a:r>
          </a:p>
          <a:p>
            <a:endParaRPr lang="en-US" dirty="0"/>
          </a:p>
          <a:p>
            <a:r>
              <a:rPr lang="en-US" dirty="0"/>
              <a:t>From across the entire enterprise</a:t>
            </a:r>
          </a:p>
          <a:p>
            <a:endParaRPr lang="en-US" dirty="0"/>
          </a:p>
          <a:p>
            <a:r>
              <a:rPr lang="en-US" dirty="0"/>
              <a:t>Available within a sprint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308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E78D9-FBEA-D8C0-E6B0-59C9F40A0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23" y="2301011"/>
            <a:ext cx="10069112" cy="2255974"/>
          </a:xfrm>
        </p:spPr>
        <p:txBody>
          <a:bodyPr/>
          <a:lstStyle/>
          <a:p>
            <a:r>
              <a:rPr lang="en-US" dirty="0"/>
              <a:t>Doing this will require a </a:t>
            </a:r>
            <a:r>
              <a:rPr lang="en-US" b="1" dirty="0">
                <a:solidFill>
                  <a:schemeClr val="tx2"/>
                </a:solidFill>
              </a:rPr>
              <a:t>whole new way of thinking </a:t>
            </a:r>
            <a:r>
              <a:rPr lang="en-US" dirty="0"/>
              <a:t>about data.</a:t>
            </a:r>
          </a:p>
        </p:txBody>
      </p:sp>
    </p:spTree>
    <p:extLst>
      <p:ext uri="{BB962C8B-B14F-4D97-AF65-F5344CB8AC3E}">
        <p14:creationId xmlns:p14="http://schemas.microsoft.com/office/powerpoint/2010/main" val="2898525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5C090B-DFB9-F142-8FA2-D82F53C9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231669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+mj-lt"/>
                <a:ea typeface="+mj-ea"/>
              </a:rPr>
              <a:t>Current state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CFF516-0625-8942-B34D-4AF2581B09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667064" y="4128785"/>
            <a:ext cx="4897379" cy="153458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Siloes, redundancies &amp; point-to-point integrations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B08FE7-B239-4305-174A-7F1217A10AD6}"/>
              </a:ext>
            </a:extLst>
          </p:cNvPr>
          <p:cNvCxnSpPr>
            <a:cxnSpLocks/>
          </p:cNvCxnSpPr>
          <p:nvPr/>
        </p:nvCxnSpPr>
        <p:spPr>
          <a:xfrm>
            <a:off x="3869635" y="3894271"/>
            <a:ext cx="445273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957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225" name="Freeform: Shape 9224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14622B0-0C13-8247-ED32-EB307018F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480490" y="847674"/>
            <a:ext cx="4890801" cy="48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7" name="Group 9226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9228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9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1708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258,200+ Open Hands Stock Photos, Pictures &amp; Royalty-Free Images - iStock |  Cupped hands, Hands, Giving hands">
            <a:extLst>
              <a:ext uri="{FF2B5EF4-FFF2-40B4-BE49-F238E27FC236}">
                <a16:creationId xmlns:a16="http://schemas.microsoft.com/office/drawing/2014/main" id="{CB3AB8F7-D644-E655-67AE-F8D85144D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3" b="17814"/>
          <a:stretch/>
        </p:blipFill>
        <p:spPr bwMode="auto">
          <a:xfrm>
            <a:off x="20" y="891931"/>
            <a:ext cx="12191980" cy="596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AB249C-66C8-EE8C-01CC-21B6F36F9640}"/>
              </a:ext>
            </a:extLst>
          </p:cNvPr>
          <p:cNvSpPr txBox="1"/>
          <p:nvPr/>
        </p:nvSpPr>
        <p:spPr>
          <a:xfrm>
            <a:off x="368534" y="356099"/>
            <a:ext cx="84073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First, let’s give the data people some grace.</a:t>
            </a:r>
          </a:p>
        </p:txBody>
      </p:sp>
    </p:spTree>
    <p:extLst>
      <p:ext uri="{BB962C8B-B14F-4D97-AF65-F5344CB8AC3E}">
        <p14:creationId xmlns:p14="http://schemas.microsoft.com/office/powerpoint/2010/main" val="3123331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n You Improve An Immature Process?">
            <a:extLst>
              <a:ext uri="{FF2B5EF4-FFF2-40B4-BE49-F238E27FC236}">
                <a16:creationId xmlns:a16="http://schemas.microsoft.com/office/drawing/2014/main" id="{4DE24C02-DF8D-B484-962E-C115EDFC8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4337" y="0"/>
            <a:ext cx="16526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061B48-37CE-05BF-5E38-78A6E1EDD1AD}"/>
              </a:ext>
            </a:extLst>
          </p:cNvPr>
          <p:cNvSpPr/>
          <p:nvPr/>
        </p:nvSpPr>
        <p:spPr>
          <a:xfrm>
            <a:off x="-1242392" y="0"/>
            <a:ext cx="13434391" cy="6858000"/>
          </a:xfrm>
          <a:prstGeom prst="rect">
            <a:avLst/>
          </a:prstGeom>
          <a:solidFill>
            <a:schemeClr val="accent2">
              <a:lumMod val="90000"/>
              <a:alpha val="26237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414DD2-1D97-399A-1294-326773FCD755}"/>
              </a:ext>
            </a:extLst>
          </p:cNvPr>
          <p:cNvSpPr txBox="1"/>
          <p:nvPr/>
        </p:nvSpPr>
        <p:spPr>
          <a:xfrm>
            <a:off x="540027" y="3140765"/>
            <a:ext cx="106945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Nascent tools &amp; processes for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data science, engineering and AI</a:t>
            </a:r>
          </a:p>
        </p:txBody>
      </p:sp>
    </p:spTree>
    <p:extLst>
      <p:ext uri="{BB962C8B-B14F-4D97-AF65-F5344CB8AC3E}">
        <p14:creationId xmlns:p14="http://schemas.microsoft.com/office/powerpoint/2010/main" val="2935891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hat are Report Requirements?">
            <a:extLst>
              <a:ext uri="{FF2B5EF4-FFF2-40B4-BE49-F238E27FC236}">
                <a16:creationId xmlns:a16="http://schemas.microsoft.com/office/drawing/2014/main" id="{ABF6D34F-98EC-2FE4-C998-909652594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071" y="798299"/>
            <a:ext cx="6266937" cy="486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93AFFA-E929-44A5-5FD1-87A00BC93855}"/>
              </a:ext>
            </a:extLst>
          </p:cNvPr>
          <p:cNvSpPr txBox="1"/>
          <p:nvPr/>
        </p:nvSpPr>
        <p:spPr>
          <a:xfrm>
            <a:off x="384237" y="1931987"/>
            <a:ext cx="47577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Data requirements have primarily been driven by reporting.</a:t>
            </a:r>
          </a:p>
        </p:txBody>
      </p:sp>
    </p:spTree>
    <p:extLst>
      <p:ext uri="{BB962C8B-B14F-4D97-AF65-F5344CB8AC3E}">
        <p14:creationId xmlns:p14="http://schemas.microsoft.com/office/powerpoint/2010/main" val="2401256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550+ Two Silos Stock Photos, Pictures &amp; Royalty-Free Images - iStock">
            <a:extLst>
              <a:ext uri="{FF2B5EF4-FFF2-40B4-BE49-F238E27FC236}">
                <a16:creationId xmlns:a16="http://schemas.microsoft.com/office/drawing/2014/main" id="{146A2C33-24C2-A67B-6F56-8010A6BE2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132195-509B-5EB2-30CA-D03A031CAA80}"/>
              </a:ext>
            </a:extLst>
          </p:cNvPr>
          <p:cNvSpPr txBox="1"/>
          <p:nvPr/>
        </p:nvSpPr>
        <p:spPr>
          <a:xfrm>
            <a:off x="5807033" y="510640"/>
            <a:ext cx="61870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App dev &amp; data are siloed </a:t>
            </a:r>
          </a:p>
        </p:txBody>
      </p:sp>
    </p:spTree>
    <p:extLst>
      <p:ext uri="{BB962C8B-B14F-4D97-AF65-F5344CB8AC3E}">
        <p14:creationId xmlns:p14="http://schemas.microsoft.com/office/powerpoint/2010/main" val="3806491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399" y="3182400"/>
            <a:ext cx="777723" cy="887918"/>
          </a:xfrm>
          <a:prstGeom prst="rect">
            <a:avLst/>
          </a:prstGeom>
        </p:spPr>
      </p:pic>
      <p:cxnSp>
        <p:nvCxnSpPr>
          <p:cNvPr id="61" name="Straight Connector 60"/>
          <p:cNvCxnSpPr/>
          <p:nvPr/>
        </p:nvCxnSpPr>
        <p:spPr>
          <a:xfrm flipV="1">
            <a:off x="910346" y="4248753"/>
            <a:ext cx="10187536" cy="158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58" y="3451662"/>
            <a:ext cx="1270123" cy="473596"/>
          </a:xfrm>
          <a:prstGeom prst="rect">
            <a:avLst/>
          </a:prstGeom>
        </p:spPr>
      </p:pic>
      <p:sp>
        <p:nvSpPr>
          <p:cNvPr id="63" name="Oval 62"/>
          <p:cNvSpPr/>
          <p:nvPr/>
        </p:nvSpPr>
        <p:spPr>
          <a:xfrm>
            <a:off x="1170831" y="4191094"/>
            <a:ext cx="182779" cy="183678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522001" y="4614634"/>
            <a:ext cx="14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Claims Modernization</a:t>
            </a:r>
          </a:p>
        </p:txBody>
      </p:sp>
      <p:cxnSp>
        <p:nvCxnSpPr>
          <p:cNvPr id="68" name="Straight Connector 67"/>
          <p:cNvCxnSpPr/>
          <p:nvPr/>
        </p:nvCxnSpPr>
        <p:spPr>
          <a:xfrm>
            <a:off x="2879997" y="3932647"/>
            <a:ext cx="1788" cy="423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103360" y="4660782"/>
            <a:ext cx="1484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Patient Bedside Monitor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613066" y="4660782"/>
            <a:ext cx="1428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Patient &amp; Clinician Portals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7129" y="3329626"/>
            <a:ext cx="1347322" cy="60608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319327" y="3237221"/>
            <a:ext cx="1257154" cy="707149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>
            <a:off x="5926401" y="3944884"/>
            <a:ext cx="1788" cy="423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5203961" y="4726403"/>
            <a:ext cx="1428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Mobile Tax Prep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7624758" y="3953136"/>
            <a:ext cx="1788" cy="423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6868183" y="4675555"/>
            <a:ext cx="1567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Benefit System Modernization and </a:t>
            </a:r>
          </a:p>
          <a:p>
            <a:pPr algn="ctr"/>
            <a:r>
              <a:rPr lang="en-US" sz="1200" dirty="0">
                <a:solidFill>
                  <a:schemeClr val="bg2"/>
                </a:solidFill>
              </a:rPr>
              <a:t>Agile Introduction</a:t>
            </a: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2911" y="3261838"/>
            <a:ext cx="1066726" cy="727660"/>
          </a:xfrm>
          <a:prstGeom prst="rect">
            <a:avLst/>
          </a:prstGeom>
        </p:spPr>
      </p:pic>
      <p:cxnSp>
        <p:nvCxnSpPr>
          <p:cNvPr id="86" name="Straight Connector 85"/>
          <p:cNvCxnSpPr/>
          <p:nvPr/>
        </p:nvCxnSpPr>
        <p:spPr>
          <a:xfrm>
            <a:off x="9084572" y="3859319"/>
            <a:ext cx="1788" cy="423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8370350" y="4655066"/>
            <a:ext cx="1428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Tornado Warning System</a:t>
            </a:r>
          </a:p>
        </p:txBody>
      </p:sp>
      <p:sp>
        <p:nvSpPr>
          <p:cNvPr id="88" name="Oval 87"/>
          <p:cNvSpPr/>
          <p:nvPr/>
        </p:nvSpPr>
        <p:spPr>
          <a:xfrm>
            <a:off x="8981204" y="4172721"/>
            <a:ext cx="182779" cy="183678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4816" y="3325691"/>
            <a:ext cx="1359957" cy="508583"/>
          </a:xfrm>
          <a:prstGeom prst="rect">
            <a:avLst/>
          </a:prstGeom>
        </p:spPr>
      </p:pic>
      <p:cxnSp>
        <p:nvCxnSpPr>
          <p:cNvPr id="91" name="Straight Connector 90"/>
          <p:cNvCxnSpPr/>
          <p:nvPr/>
        </p:nvCxnSpPr>
        <p:spPr>
          <a:xfrm>
            <a:off x="10570559" y="3853044"/>
            <a:ext cx="1788" cy="423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9852901" y="4706754"/>
            <a:ext cx="1428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Telehealth Platform</a:t>
            </a:r>
          </a:p>
        </p:txBody>
      </p:sp>
      <p:sp>
        <p:nvSpPr>
          <p:cNvPr id="93" name="Oval 92"/>
          <p:cNvSpPr/>
          <p:nvPr/>
        </p:nvSpPr>
        <p:spPr>
          <a:xfrm>
            <a:off x="10482979" y="4178675"/>
            <a:ext cx="182779" cy="183678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11001545" y="4252317"/>
            <a:ext cx="336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H="1">
            <a:off x="601558" y="4264559"/>
            <a:ext cx="3643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77"/>
          <a:stretch/>
        </p:blipFill>
        <p:spPr>
          <a:xfrm>
            <a:off x="910346" y="475131"/>
            <a:ext cx="1810950" cy="207628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78496" y="3379290"/>
            <a:ext cx="1426794" cy="454984"/>
          </a:xfrm>
          <a:prstGeom prst="rect">
            <a:avLst/>
          </a:prstGeom>
        </p:spPr>
      </p:pic>
      <p:sp>
        <p:nvSpPr>
          <p:cNvPr id="67" name="Oval 66"/>
          <p:cNvSpPr/>
          <p:nvPr/>
        </p:nvSpPr>
        <p:spPr>
          <a:xfrm>
            <a:off x="2779195" y="4172721"/>
            <a:ext cx="182779" cy="183678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/>
          <p:cNvCxnSpPr/>
          <p:nvPr/>
        </p:nvCxnSpPr>
        <p:spPr>
          <a:xfrm>
            <a:off x="4386398" y="3938766"/>
            <a:ext cx="1788" cy="4237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4285596" y="4178840"/>
            <a:ext cx="182779" cy="183678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5825599" y="4184958"/>
            <a:ext cx="182779" cy="183678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7535472" y="4178831"/>
            <a:ext cx="182779" cy="183678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EFAF0C5-3ED2-8145-9740-790B6267BEEB}"/>
              </a:ext>
            </a:extLst>
          </p:cNvPr>
          <p:cNvSpPr/>
          <p:nvPr/>
        </p:nvSpPr>
        <p:spPr>
          <a:xfrm>
            <a:off x="3577530" y="475131"/>
            <a:ext cx="8040226" cy="18750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3000" dir="5400000" sx="102000" sy="102000" rotWithShape="0">
              <a:srgbClr val="000000">
                <a:alpha val="62000"/>
              </a:srgbClr>
            </a:outerShdw>
            <a:reflection endPos="0" dist="508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5C2AE1A-1EA8-1947-B8DB-9B6F7258C097}"/>
              </a:ext>
            </a:extLst>
          </p:cNvPr>
          <p:cNvSpPr txBox="1">
            <a:spLocks/>
          </p:cNvSpPr>
          <p:nvPr/>
        </p:nvSpPr>
        <p:spPr>
          <a:xfrm>
            <a:off x="4007506" y="785189"/>
            <a:ext cx="3664882" cy="130470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Tracey Barrett</a:t>
            </a:r>
          </a:p>
          <a:p>
            <a:pPr marL="0" indent="0">
              <a:buFont typeface="Arial"/>
              <a:buNone/>
            </a:pPr>
            <a:r>
              <a:rPr lang="en-US" sz="1400" b="1" dirty="0">
                <a:solidFill>
                  <a:schemeClr val="bg2"/>
                </a:solidFill>
                <a:latin typeface="Montserrat" charset="0"/>
                <a:ea typeface="Montserrat" charset="0"/>
                <a:cs typeface="Montserrat" charset="0"/>
              </a:rPr>
              <a:t>SVP, Products &amp; Services </a:t>
            </a:r>
          </a:p>
          <a:p>
            <a:pPr marL="0" indent="0">
              <a:buFont typeface="Arial"/>
              <a:buNone/>
            </a:pPr>
            <a:r>
              <a:rPr lang="en-US" sz="1400" b="1" dirty="0" err="1">
                <a:solidFill>
                  <a:schemeClr val="bg2"/>
                </a:solidFill>
                <a:latin typeface="Montserrat" charset="0"/>
                <a:ea typeface="Montserrat" charset="0"/>
                <a:cs typeface="Montserrat" charset="0"/>
              </a:rPr>
              <a:t>tbarrett@nvisia.com</a:t>
            </a:r>
            <a:endParaRPr lang="en-US" sz="1400" dirty="0">
              <a:solidFill>
                <a:schemeClr val="bg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46" name="Picture 45" descr="Logo&#10;&#10;Description automatically generated">
            <a:extLst>
              <a:ext uri="{FF2B5EF4-FFF2-40B4-BE49-F238E27FC236}">
                <a16:creationId xmlns:a16="http://schemas.microsoft.com/office/drawing/2014/main" id="{1654ED38-B63F-F14D-8B71-FB9C47CE55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6925" y="825050"/>
            <a:ext cx="2670229" cy="1012462"/>
          </a:xfrm>
          <a:prstGeom prst="rect">
            <a:avLst/>
          </a:prstGeom>
        </p:spPr>
      </p:pic>
      <p:pic>
        <p:nvPicPr>
          <p:cNvPr id="47" name="Picture 2" descr="Milwaukee Agile | Agile Alliance">
            <a:extLst>
              <a:ext uri="{FF2B5EF4-FFF2-40B4-BE49-F238E27FC236}">
                <a16:creationId xmlns:a16="http://schemas.microsoft.com/office/drawing/2014/main" id="{480D5504-4AD3-7647-AA3C-834319D98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680" y="747847"/>
            <a:ext cx="1105314" cy="119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797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altime icon PNG and SVG Vector Free Download">
            <a:extLst>
              <a:ext uri="{FF2B5EF4-FFF2-40B4-BE49-F238E27FC236}">
                <a16:creationId xmlns:a16="http://schemas.microsoft.com/office/drawing/2014/main" id="{EA47A3D5-BA6C-02D3-D614-F85DE7FE9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132" y="1966373"/>
            <a:ext cx="2991137" cy="29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cheduled date and time Royalty Free Vector Image">
            <a:extLst>
              <a:ext uri="{FF2B5EF4-FFF2-40B4-BE49-F238E27FC236}">
                <a16:creationId xmlns:a16="http://schemas.microsoft.com/office/drawing/2014/main" id="{4DD0B9E5-A39B-9375-4D54-91F3EE053E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8"/>
          <a:stretch/>
        </p:blipFill>
        <p:spPr bwMode="auto">
          <a:xfrm>
            <a:off x="7422853" y="1640465"/>
            <a:ext cx="3766365" cy="353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4947AD-109F-6616-F753-BA07CF0C58C3}"/>
              </a:ext>
            </a:extLst>
          </p:cNvPr>
          <p:cNvSpPr/>
          <p:nvPr/>
        </p:nvSpPr>
        <p:spPr>
          <a:xfrm>
            <a:off x="5415148" y="0"/>
            <a:ext cx="1401288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CCDCC2C-9DD3-2034-1EB2-4B325E2A2A20}"/>
              </a:ext>
            </a:extLst>
          </p:cNvPr>
          <p:cNvCxnSpPr/>
          <p:nvPr/>
        </p:nvCxnSpPr>
        <p:spPr>
          <a:xfrm>
            <a:off x="5712031" y="1781299"/>
            <a:ext cx="76002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3BA3522-2B5F-82A0-778E-B6454F69A4B0}"/>
              </a:ext>
            </a:extLst>
          </p:cNvPr>
          <p:cNvCxnSpPr/>
          <p:nvPr/>
        </p:nvCxnSpPr>
        <p:spPr>
          <a:xfrm>
            <a:off x="5735781" y="3243516"/>
            <a:ext cx="76002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8B0A42C-7986-F45C-3CA3-B37AF9F17B5B}"/>
              </a:ext>
            </a:extLst>
          </p:cNvPr>
          <p:cNvCxnSpPr/>
          <p:nvPr/>
        </p:nvCxnSpPr>
        <p:spPr>
          <a:xfrm>
            <a:off x="5735781" y="4755160"/>
            <a:ext cx="76002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747C0-4B78-4323-7153-2FB8D8B2A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Lots of redundancies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1166F-5182-198F-F512-DC80B0DB7B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Reports duplicate data transformation rules</a:t>
            </a:r>
          </a:p>
          <a:p>
            <a:endParaRPr lang="en-US" dirty="0"/>
          </a:p>
          <a:p>
            <a:r>
              <a:rPr lang="en-US" dirty="0"/>
              <a:t>Data analysts and scientists don’t have good ways of sharing their findings, so they repeat them</a:t>
            </a:r>
          </a:p>
          <a:p>
            <a:endParaRPr lang="en-US" dirty="0"/>
          </a:p>
          <a:p>
            <a:r>
              <a:rPr lang="en-US" dirty="0"/>
              <a:t>Data engineers repeat their transformations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Very little but the raw data is reusable</a:t>
            </a:r>
          </a:p>
        </p:txBody>
      </p:sp>
    </p:spTree>
    <p:extLst>
      <p:ext uri="{BB962C8B-B14F-4D97-AF65-F5344CB8AC3E}">
        <p14:creationId xmlns:p14="http://schemas.microsoft.com/office/powerpoint/2010/main" val="3922548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09BFE-1E5C-D92F-0B93-F37C269CF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Tool-based projects haven’t spurred adoption.</a:t>
            </a:r>
          </a:p>
        </p:txBody>
      </p:sp>
    </p:spTree>
    <p:extLst>
      <p:ext uri="{BB962C8B-B14F-4D97-AF65-F5344CB8AC3E}">
        <p14:creationId xmlns:p14="http://schemas.microsoft.com/office/powerpoint/2010/main" val="3217593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5C090B-DFB9-F142-8FA2-D82F53C9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231669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+mj-lt"/>
                <a:ea typeface="+mj-ea"/>
              </a:rPr>
              <a:t>Data as a Product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CFF516-0625-8942-B34D-4AF2581B09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667064" y="4128785"/>
            <a:ext cx="4897379" cy="153458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is it?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B08FE7-B239-4305-174A-7F1217A10AD6}"/>
              </a:ext>
            </a:extLst>
          </p:cNvPr>
          <p:cNvCxnSpPr>
            <a:cxnSpLocks/>
          </p:cNvCxnSpPr>
          <p:nvPr/>
        </p:nvCxnSpPr>
        <p:spPr>
          <a:xfrm>
            <a:off x="3869635" y="3894271"/>
            <a:ext cx="445273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910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9609AE-48E8-5DEE-8291-925BD687C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>
                <a:latin typeface="+mj-lt"/>
                <a:ea typeface="+mj-ea"/>
              </a:rPr>
              <a:t>To define this, we need to consider: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271AAE-7F3A-E871-4420-8989AD5FA4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802" y="2743200"/>
            <a:ext cx="4646905" cy="361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What’s in the box?</a:t>
            </a:r>
          </a:p>
          <a:p>
            <a:pPr marL="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Who are my customers?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Who’s on the product team?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process do they follow?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 do we measure success?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3978C9-9CF3-380B-053E-F621DEEDDC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37" r="20337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  <a:ln w="889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8177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ape gun on cardboard box">
            <a:extLst>
              <a:ext uri="{FF2B5EF4-FFF2-40B4-BE49-F238E27FC236}">
                <a16:creationId xmlns:a16="http://schemas.microsoft.com/office/drawing/2014/main" id="{080FA43A-C0A1-CD82-AFB9-7204FAEF5A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66" r="4469"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2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EE5661-A247-3A2D-0225-BD278A98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latin typeface="+mj-lt"/>
                <a:ea typeface="+mj-ea"/>
              </a:rPr>
              <a:t>What’s in the box?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217C2-2C91-5495-4AC2-3606A8CF6A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801" y="2884929"/>
            <a:ext cx="4659756" cy="33741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Define your data products as “golden record versions” of the key domains in your organization.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Examples: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Customer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Order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Vendor</a:t>
            </a:r>
          </a:p>
          <a:p>
            <a:pPr marL="457200"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572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ape gun on cardboard box">
            <a:extLst>
              <a:ext uri="{FF2B5EF4-FFF2-40B4-BE49-F238E27FC236}">
                <a16:creationId xmlns:a16="http://schemas.microsoft.com/office/drawing/2014/main" id="{080FA43A-C0A1-CD82-AFB9-7204FAEF5A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66" r="4469"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2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EE5661-A247-3A2D-0225-BD278A98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latin typeface="+mj-lt"/>
                <a:ea typeface="+mj-ea"/>
              </a:rPr>
              <a:t>What’s in the box?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217C2-2C91-5495-4AC2-3606A8CF6A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800" y="2884929"/>
            <a:ext cx="5092347" cy="33741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Extended with all the bells and whistles, aka, augmented data.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Examples: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Customer: sentiment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Product: profitability analysis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Order: cross-sell recommendation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Vendor: effectiveness ranking</a:t>
            </a:r>
          </a:p>
          <a:p>
            <a:pPr marL="457200"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163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ape gun on cardboard box">
            <a:extLst>
              <a:ext uri="{FF2B5EF4-FFF2-40B4-BE49-F238E27FC236}">
                <a16:creationId xmlns:a16="http://schemas.microsoft.com/office/drawing/2014/main" id="{080FA43A-C0A1-CD82-AFB9-7204FAEF5A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66" r="4469"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2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EE5661-A247-3A2D-0225-BD278A98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latin typeface="+mj-lt"/>
                <a:ea typeface="+mj-ea"/>
              </a:rPr>
              <a:t>What’s in the box?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217C2-2C91-5495-4AC2-3606A8CF6A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801" y="2884929"/>
            <a:ext cx="4659756" cy="33741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Include the accessories and supporting documentation.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Examples: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Metadata / data catalog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Restful API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Event subscription</a:t>
            </a:r>
          </a:p>
          <a:p>
            <a:pPr marL="457200"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78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340CB9-6F02-775E-C7AB-6123B8C70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7951" y="762001"/>
            <a:ext cx="4156512" cy="17082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latin typeface="+mj-lt"/>
                <a:ea typeface="+mj-ea"/>
              </a:rPr>
              <a:t>Who are the customers?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2F6F8-1E20-309D-EB0B-DB582264E4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8" r="10213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C4E74-EBC2-0354-4D2E-19CE00606A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7836" y="2470245"/>
            <a:ext cx="4372085" cy="37698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Reporting teams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 dev teams, using enterprise data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 scientists and engineers, using and enhancing enterprise data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External companies: customers &amp; vendors</a:t>
            </a:r>
          </a:p>
        </p:txBody>
      </p:sp>
    </p:spTree>
    <p:extLst>
      <p:ext uri="{BB962C8B-B14F-4D97-AF65-F5344CB8AC3E}">
        <p14:creationId xmlns:p14="http://schemas.microsoft.com/office/powerpoint/2010/main" val="4051736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6EF1B7-269E-5CE0-4796-D12A331A0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latin typeface="+mj-lt"/>
                <a:ea typeface="+mj-ea"/>
              </a:rPr>
              <a:t>Who’s on the team?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AFAE8-0303-A1E2-8473-0E0D6345F6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803" y="2324912"/>
            <a:ext cx="4646905" cy="361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 manager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 scientists / analysts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 architect(s)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 engineer(s)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7AAA001B-854D-6CC6-D76B-C08E90AB63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22" r="2032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22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9B5C07C-ADF2-411D-A32C-9881831CD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89967"/>
            <a:ext cx="11658600" cy="443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60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23B5A3-FF6B-3120-4162-00651DBD0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latin typeface="+mj-lt"/>
                <a:ea typeface="+mj-ea"/>
              </a:rPr>
              <a:t>What process do they follow?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DA9CCD-4DF4-CD2A-C083-B8022F425F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1802" y="2743200"/>
            <a:ext cx="4646905" cy="361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Agile process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9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Long-standing team, continuously improving and continuously adding features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9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Working a prioritized backlog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9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Delivering frequent, incremental value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AAC43427-DF3B-363E-63AE-F404F4CD43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8" b="841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099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5E81D-C70D-7352-0C9D-0C80B51F1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measure success?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8B9A1-6338-DF6B-E5BB-8993CF4038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Adoption. </a:t>
            </a:r>
          </a:p>
          <a:p>
            <a:pPr lvl="1"/>
            <a:r>
              <a:rPr lang="en-US" dirty="0"/>
              <a:t>“Are other areas using our services?”</a:t>
            </a:r>
          </a:p>
          <a:p>
            <a:pPr lvl="1"/>
            <a:r>
              <a:rPr lang="en-US" dirty="0"/>
              <a:t>Extremely important to watch in any sort of organizational change initiative.</a:t>
            </a:r>
          </a:p>
          <a:p>
            <a:endParaRPr lang="en-US" dirty="0"/>
          </a:p>
          <a:p>
            <a:r>
              <a:rPr lang="en-US" dirty="0"/>
              <a:t>Cycle time. </a:t>
            </a:r>
          </a:p>
          <a:p>
            <a:pPr lvl="1"/>
            <a:r>
              <a:rPr lang="en-US" dirty="0"/>
              <a:t>“How quickly can we respond to requests?”</a:t>
            </a:r>
          </a:p>
          <a:p>
            <a:pPr lvl="1"/>
            <a:r>
              <a:rPr lang="en-US" dirty="0"/>
              <a:t>The ultimate goal. Delivering high-quality data sooner, right where it’s needed.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5614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5C090B-DFB9-F142-8FA2-D82F53C9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231669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Organ</a:t>
            </a:r>
            <a:r>
              <a:rPr lang="en-US" sz="6000" dirty="0">
                <a:solidFill>
                  <a:schemeClr val="tx1"/>
                </a:solidFill>
                <a:latin typeface="+mj-lt"/>
                <a:ea typeface="+mj-ea"/>
              </a:rPr>
              <a:t>ization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CFF516-0625-8942-B34D-4AF2581B09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667064" y="4128785"/>
            <a:ext cx="4897379" cy="153458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What’s the structure?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B08FE7-B239-4305-174A-7F1217A10AD6}"/>
              </a:ext>
            </a:extLst>
          </p:cNvPr>
          <p:cNvCxnSpPr>
            <a:cxnSpLocks/>
          </p:cNvCxnSpPr>
          <p:nvPr/>
        </p:nvCxnSpPr>
        <p:spPr>
          <a:xfrm>
            <a:off x="3869635" y="3894271"/>
            <a:ext cx="445273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213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CDE02C-B8F5-44BF-BDF3-1F08546E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762001"/>
            <a:ext cx="4156512" cy="17082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latin typeface="+mj-lt"/>
                <a:ea typeface="+mj-ea"/>
              </a:rPr>
              <a:t>Typical approach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FE0FEC-3C66-C52A-0BB2-3B8F879878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03409" y="2470245"/>
            <a:ext cx="4156512" cy="37698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Center of Excellence lives in IT.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Shared tools and standards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Recommended architectural approaches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 teams in the business.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successful model is to incubate these teams in IT and then move then to the business unit once they are effective.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AE6E3F-7938-22CB-AE9D-19655BE850EF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9E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diagram with text overlay&#10;&#10;Description automatically generated">
            <a:extLst>
              <a:ext uri="{FF2B5EF4-FFF2-40B4-BE49-F238E27FC236}">
                <a16:creationId xmlns:a16="http://schemas.microsoft.com/office/drawing/2014/main" id="{2DA63B69-04CA-BA40-2D36-664AF666B4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0" r="25000" b="30580"/>
          <a:stretch/>
        </p:blipFill>
        <p:spPr>
          <a:xfrm>
            <a:off x="-1" y="1048577"/>
            <a:ext cx="6096001" cy="47608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81693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5C090B-DFB9-F142-8FA2-D82F53C9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231669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+mj-lt"/>
                <a:ea typeface="+mj-ea"/>
              </a:rPr>
              <a:t>Architecture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CFF516-0625-8942-B34D-4AF2581B09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667064" y="4128785"/>
            <a:ext cx="4897379" cy="153458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view of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DaaP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B08FE7-B239-4305-174A-7F1217A10AD6}"/>
              </a:ext>
            </a:extLst>
          </p:cNvPr>
          <p:cNvCxnSpPr>
            <a:cxnSpLocks/>
          </p:cNvCxnSpPr>
          <p:nvPr/>
        </p:nvCxnSpPr>
        <p:spPr>
          <a:xfrm>
            <a:off x="3869635" y="3894271"/>
            <a:ext cx="445273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509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94E80-460E-6CFA-CE76-B09F46B83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501" y="216038"/>
            <a:ext cx="11591353" cy="1325563"/>
          </a:xfrm>
        </p:spPr>
        <p:txBody>
          <a:bodyPr/>
          <a:lstStyle/>
          <a:p>
            <a:r>
              <a:rPr lang="en-US" dirty="0"/>
              <a:t>Data at the center of your architecture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D2E106-A752-A02D-E4B9-CFA87B691DFE}"/>
              </a:ext>
            </a:extLst>
          </p:cNvPr>
          <p:cNvSpPr txBox="1"/>
          <p:nvPr/>
        </p:nvSpPr>
        <p:spPr>
          <a:xfrm>
            <a:off x="233501" y="1356935"/>
            <a:ext cx="4219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chemeClr val="tx2"/>
                </a:solidFill>
              </a:rPr>
              <a:t>Example architecture on Azure platform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608388-DC61-F92A-A5DA-7836808C7C08}"/>
              </a:ext>
            </a:extLst>
          </p:cNvPr>
          <p:cNvSpPr txBox="1"/>
          <p:nvPr/>
        </p:nvSpPr>
        <p:spPr>
          <a:xfrm>
            <a:off x="4915990" y="2093100"/>
            <a:ext cx="2226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Azure Databricks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3B6DA8-AB98-256D-CB9A-EDBD11AA535F}"/>
              </a:ext>
            </a:extLst>
          </p:cNvPr>
          <p:cNvSpPr/>
          <p:nvPr/>
        </p:nvSpPr>
        <p:spPr>
          <a:xfrm>
            <a:off x="4260011" y="2049431"/>
            <a:ext cx="3538331" cy="385118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4E089A1-83D7-A997-20F8-BBAD7678B9BA}"/>
              </a:ext>
            </a:extLst>
          </p:cNvPr>
          <p:cNvSpPr/>
          <p:nvPr/>
        </p:nvSpPr>
        <p:spPr>
          <a:xfrm>
            <a:off x="9479091" y="2774765"/>
            <a:ext cx="1620078" cy="91440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Power BI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7E26036-C137-F253-EE9C-70534215A46B}"/>
              </a:ext>
            </a:extLst>
          </p:cNvPr>
          <p:cNvSpPr/>
          <p:nvPr/>
        </p:nvSpPr>
        <p:spPr>
          <a:xfrm>
            <a:off x="4915992" y="4806013"/>
            <a:ext cx="2226365" cy="74700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Bronze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ECF12DA-6097-6CA6-EEC2-80441547E88E}"/>
              </a:ext>
            </a:extLst>
          </p:cNvPr>
          <p:cNvSpPr/>
          <p:nvPr/>
        </p:nvSpPr>
        <p:spPr>
          <a:xfrm>
            <a:off x="4915991" y="3881010"/>
            <a:ext cx="2226365" cy="7470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Silver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56F4725-C35B-204B-143B-A1EB262DD356}"/>
              </a:ext>
            </a:extLst>
          </p:cNvPr>
          <p:cNvSpPr/>
          <p:nvPr/>
        </p:nvSpPr>
        <p:spPr>
          <a:xfrm>
            <a:off x="4915992" y="2790155"/>
            <a:ext cx="2226365" cy="91285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Gold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4B6D2CB-EF6B-3B92-F1D2-3B11AFB653B6}"/>
              </a:ext>
            </a:extLst>
          </p:cNvPr>
          <p:cNvSpPr/>
          <p:nvPr/>
        </p:nvSpPr>
        <p:spPr>
          <a:xfrm>
            <a:off x="939307" y="2774765"/>
            <a:ext cx="1639955" cy="91440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Operational</a:t>
            </a:r>
          </a:p>
          <a:p>
            <a:pPr algn="ctr"/>
            <a:r>
              <a:rPr lang="en-US" dirty="0"/>
              <a:t>Systems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44E590C-860E-3F2A-1569-B57C18E140B0}"/>
              </a:ext>
            </a:extLst>
          </p:cNvPr>
          <p:cNvSpPr/>
          <p:nvPr/>
        </p:nvSpPr>
        <p:spPr>
          <a:xfrm>
            <a:off x="967445" y="4674534"/>
            <a:ext cx="1639955" cy="91440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Operational</a:t>
            </a:r>
          </a:p>
          <a:p>
            <a:pPr algn="ctr"/>
            <a:r>
              <a:rPr lang="en-US" dirty="0"/>
              <a:t>Systems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26B50A5-C654-62CB-2524-343D2518DB27}"/>
              </a:ext>
            </a:extLst>
          </p:cNvPr>
          <p:cNvCxnSpPr/>
          <p:nvPr/>
        </p:nvCxnSpPr>
        <p:spPr>
          <a:xfrm>
            <a:off x="2922698" y="5179516"/>
            <a:ext cx="11089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F9D8530-3C01-A001-1473-CA37231EC614}"/>
              </a:ext>
            </a:extLst>
          </p:cNvPr>
          <p:cNvCxnSpPr>
            <a:cxnSpLocks/>
          </p:cNvCxnSpPr>
          <p:nvPr/>
        </p:nvCxnSpPr>
        <p:spPr>
          <a:xfrm flipH="1">
            <a:off x="2874113" y="3193859"/>
            <a:ext cx="10640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B47096D-7C7C-AB40-0668-ADB99B2D7784}"/>
              </a:ext>
            </a:extLst>
          </p:cNvPr>
          <p:cNvSpPr txBox="1"/>
          <p:nvPr/>
        </p:nvSpPr>
        <p:spPr>
          <a:xfrm>
            <a:off x="2887017" y="4806719"/>
            <a:ext cx="11512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Feed to bronze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CE6FD3-C458-C414-3888-266C5E3372EE}"/>
              </a:ext>
            </a:extLst>
          </p:cNvPr>
          <p:cNvSpPr txBox="1"/>
          <p:nvPr/>
        </p:nvSpPr>
        <p:spPr>
          <a:xfrm>
            <a:off x="2858067" y="2835605"/>
            <a:ext cx="11753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Read from gold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0F1128E-6908-F56A-69F9-AC03E2FF890F}"/>
              </a:ext>
            </a:extLst>
          </p:cNvPr>
          <p:cNvCxnSpPr/>
          <p:nvPr/>
        </p:nvCxnSpPr>
        <p:spPr>
          <a:xfrm>
            <a:off x="8041952" y="3193859"/>
            <a:ext cx="11089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70F75B7-E853-4737-C1A7-635A3AC42A57}"/>
              </a:ext>
            </a:extLst>
          </p:cNvPr>
          <p:cNvSpPr txBox="1"/>
          <p:nvPr/>
        </p:nvSpPr>
        <p:spPr>
          <a:xfrm>
            <a:off x="7975605" y="2835604"/>
            <a:ext cx="11753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Read from gold</a:t>
            </a:r>
          </a:p>
        </p:txBody>
      </p:sp>
      <p:pic>
        <p:nvPicPr>
          <p:cNvPr id="2050" name="Picture 2" descr="Person Generic Circular icon">
            <a:extLst>
              <a:ext uri="{FF2B5EF4-FFF2-40B4-BE49-F238E27FC236}">
                <a16:creationId xmlns:a16="http://schemas.microsoft.com/office/drawing/2014/main" id="{21C6471C-A0EB-3104-5591-8AE8E0F96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091" y="4341740"/>
            <a:ext cx="1422399" cy="142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779B30F-471A-3C98-8ECF-BB9B5ED28017}"/>
              </a:ext>
            </a:extLst>
          </p:cNvPr>
          <p:cNvCxnSpPr>
            <a:cxnSpLocks/>
          </p:cNvCxnSpPr>
          <p:nvPr/>
        </p:nvCxnSpPr>
        <p:spPr>
          <a:xfrm flipH="1">
            <a:off x="8006125" y="5164973"/>
            <a:ext cx="10640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FD49D69-94F7-BE11-51C1-C407C4677A84}"/>
              </a:ext>
            </a:extLst>
          </p:cNvPr>
          <p:cNvSpPr txBox="1"/>
          <p:nvPr/>
        </p:nvSpPr>
        <p:spPr>
          <a:xfrm>
            <a:off x="7975605" y="4669556"/>
            <a:ext cx="1329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Work directly with the system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CF5420-5FB9-AD88-49D3-A4073D047791}"/>
              </a:ext>
            </a:extLst>
          </p:cNvPr>
          <p:cNvSpPr txBox="1"/>
          <p:nvPr/>
        </p:nvSpPr>
        <p:spPr>
          <a:xfrm>
            <a:off x="9572112" y="5900616"/>
            <a:ext cx="1329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/>
              <a:t>Data scientists &amp; engineers</a:t>
            </a:r>
          </a:p>
        </p:txBody>
      </p:sp>
    </p:spTree>
    <p:extLst>
      <p:ext uri="{BB962C8B-B14F-4D97-AF65-F5344CB8AC3E}">
        <p14:creationId xmlns:p14="http://schemas.microsoft.com/office/powerpoint/2010/main" val="36568151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company&#10;&#10;Description automatically generated">
            <a:extLst>
              <a:ext uri="{FF2B5EF4-FFF2-40B4-BE49-F238E27FC236}">
                <a16:creationId xmlns:a16="http://schemas.microsoft.com/office/drawing/2014/main" id="{98C13749-A25D-40BC-5DD2-436BD09AB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530" y="386742"/>
            <a:ext cx="10355282" cy="558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926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E62DC-7BD6-E941-4D03-7F45772F9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we hit the goal?</a:t>
            </a:r>
          </a:p>
        </p:txBody>
      </p:sp>
    </p:spTree>
    <p:extLst>
      <p:ext uri="{BB962C8B-B14F-4D97-AF65-F5344CB8AC3E}">
        <p14:creationId xmlns:p14="http://schemas.microsoft.com/office/powerpoint/2010/main" val="39648428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336AE-C8CE-534D-1507-FA3D657FC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We’re going to demand: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AECB14-C33E-4455-7457-C1ECF1507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2382A-0344-18A5-1377-968D9FDCCA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17661" y="1315464"/>
            <a:ext cx="6460637" cy="4360863"/>
          </a:xfrm>
        </p:spPr>
        <p:txBody>
          <a:bodyPr/>
          <a:lstStyle/>
          <a:p>
            <a:r>
              <a:rPr lang="en-US" dirty="0"/>
              <a:t>Realtime access and notifications</a:t>
            </a:r>
          </a:p>
          <a:p>
            <a:endParaRPr lang="en-US" dirty="0"/>
          </a:p>
          <a:p>
            <a:r>
              <a:rPr lang="en-US" dirty="0"/>
              <a:t>To AI-processed and augmented data</a:t>
            </a:r>
          </a:p>
          <a:p>
            <a:endParaRPr lang="en-US" dirty="0"/>
          </a:p>
          <a:p>
            <a:r>
              <a:rPr lang="en-US" dirty="0"/>
              <a:t>From across the entire enterprise</a:t>
            </a:r>
          </a:p>
          <a:p>
            <a:endParaRPr lang="en-US" dirty="0"/>
          </a:p>
          <a:p>
            <a:r>
              <a:rPr lang="en-US" dirty="0"/>
              <a:t>Available within a sprint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7855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F31A5A13-D50B-2044-900D-17871FC85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7778" b="7778"/>
          <a:stretch/>
        </p:blipFill>
        <p:spPr bwMode="auto">
          <a:xfrm>
            <a:off x="-1504" y="0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017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CDDA44D-43BF-1843-B6C6-0649B90CDE2B}"/>
              </a:ext>
            </a:extLst>
          </p:cNvPr>
          <p:cNvSpPr/>
          <p:nvPr/>
        </p:nvSpPr>
        <p:spPr>
          <a:xfrm>
            <a:off x="743578" y="4823307"/>
            <a:ext cx="4519408" cy="92853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405D94"/>
                </a:solidFill>
              </a:rPr>
              <a:t>DevOps + </a:t>
            </a:r>
          </a:p>
          <a:p>
            <a:pPr algn="ctr"/>
            <a:r>
              <a:rPr lang="en-US" sz="2000" b="1" dirty="0">
                <a:solidFill>
                  <a:srgbClr val="405D94"/>
                </a:solidFill>
              </a:rPr>
              <a:t>Platform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9D7C30E-E6E1-0347-B73A-EFE770B66D0F}"/>
              </a:ext>
            </a:extLst>
          </p:cNvPr>
          <p:cNvSpPr/>
          <p:nvPr/>
        </p:nvSpPr>
        <p:spPr>
          <a:xfrm>
            <a:off x="743578" y="2589977"/>
            <a:ext cx="4519406" cy="92853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Customer + User </a:t>
            </a:r>
          </a:p>
          <a:p>
            <a:pPr algn="ctr"/>
            <a:r>
              <a:rPr lang="en-US" sz="2000" b="1" dirty="0"/>
              <a:t>Experience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1E0ADD2-F580-6844-960D-C9CDCA3B8DB7}"/>
              </a:ext>
            </a:extLst>
          </p:cNvPr>
          <p:cNvSpPr/>
          <p:nvPr/>
        </p:nvSpPr>
        <p:spPr>
          <a:xfrm>
            <a:off x="743579" y="3706642"/>
            <a:ext cx="4519407" cy="92853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AI, ML + Data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805BE1E-FD7B-E04A-9CB6-003C0C6B1F1A}"/>
              </a:ext>
            </a:extLst>
          </p:cNvPr>
          <p:cNvSpPr/>
          <p:nvPr/>
        </p:nvSpPr>
        <p:spPr>
          <a:xfrm>
            <a:off x="743578" y="1473312"/>
            <a:ext cx="4519406" cy="92853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Software Product Development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EEDC044-34C1-8A49-BE98-250999AF1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578" y="25969"/>
            <a:ext cx="11235731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Here’s what we do.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C92586-8926-3DE9-2674-6B4D3989E435}"/>
              </a:ext>
            </a:extLst>
          </p:cNvPr>
          <p:cNvSpPr txBox="1"/>
          <p:nvPr/>
        </p:nvSpPr>
        <p:spPr>
          <a:xfrm>
            <a:off x="5788555" y="1305985"/>
            <a:ext cx="640344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chemeClr val="accent3"/>
              </a:buClr>
            </a:pPr>
            <a:r>
              <a:rPr lang="en-US" b="1" dirty="0">
                <a:solidFill>
                  <a:schemeClr val="tx2"/>
                </a:solidFill>
              </a:rPr>
              <a:t>In every category, we have: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ea typeface="Verdana"/>
                <a:cs typeface="Verdana"/>
              </a:rPr>
              <a:t>Experts and advisory services to help you plan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ea typeface="Verdana"/>
                <a:cs typeface="Verdana"/>
              </a:rPr>
              <a:t>Case studies to demonstrate experience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ea typeface="Verdana"/>
                <a:cs typeface="Verdana"/>
              </a:rPr>
              <a:t>Intellectual property to jumpstart efforts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ea typeface="Verdana"/>
                <a:cs typeface="Verdana"/>
              </a:rPr>
              <a:t>Product partnerships &amp; certified consultants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  <a:ea typeface="Verdana"/>
                <a:cs typeface="Verdana"/>
              </a:rPr>
              <a:t>Events, training &amp; thought 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612575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C16417-8B23-2847-AD7E-3B301D38AD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Thank you!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DB4A65-7C51-BB43-8130-65533B9EB4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93157" y="2540620"/>
            <a:ext cx="7802880" cy="1235629"/>
          </a:xfrm>
        </p:spPr>
        <p:txBody>
          <a:bodyPr>
            <a:normAutofit/>
          </a:bodyPr>
          <a:lstStyle/>
          <a:p>
            <a:r>
              <a:rPr lang="en-US" dirty="0"/>
              <a:t>Keep the conversation going:</a:t>
            </a:r>
            <a:br>
              <a:rPr lang="en-US" sz="2400" b="1" dirty="0">
                <a:solidFill>
                  <a:schemeClr val="tx2"/>
                </a:solidFill>
              </a:rPr>
            </a:b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B7667CF-C09A-3F4A-8F49-AEA2A727C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835" y="3526370"/>
            <a:ext cx="662864" cy="619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BA7E32-656E-8A4A-B62E-16A6904D6C3C}"/>
              </a:ext>
            </a:extLst>
          </p:cNvPr>
          <p:cNvSpPr txBox="1"/>
          <p:nvPr/>
        </p:nvSpPr>
        <p:spPr>
          <a:xfrm>
            <a:off x="5396039" y="3675888"/>
            <a:ext cx="535736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tbarrett@nvisia.com</a:t>
            </a:r>
            <a:br>
              <a:rPr lang="en-US" sz="1800" dirty="0"/>
            </a:br>
            <a:endParaRPr lang="en-US" sz="1800" dirty="0"/>
          </a:p>
          <a:p>
            <a:endParaRPr lang="en-US" sz="1800" dirty="0"/>
          </a:p>
          <a:p>
            <a:r>
              <a:rPr lang="en-US" sz="1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https://www.linkedin.com/in/traceycbarrett/</a:t>
            </a:r>
            <a:endParaRPr lang="en-US" sz="1800" dirty="0"/>
          </a:p>
          <a:p>
            <a:endParaRPr lang="en-US" b="1" dirty="0"/>
          </a:p>
          <a:p>
            <a:endParaRPr lang="en-US" b="1" dirty="0"/>
          </a:p>
          <a:p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https://www.meetup.com/Milwaukee-Agile/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630EBF-FDAB-FA40-B154-D81AF2CC4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128" y="4445977"/>
            <a:ext cx="470141" cy="47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ilwaukee Agile | Agile Alliance">
            <a:extLst>
              <a:ext uri="{FF2B5EF4-FFF2-40B4-BE49-F238E27FC236}">
                <a16:creationId xmlns:a16="http://schemas.microsoft.com/office/drawing/2014/main" id="{FA97CB07-2D4F-FC43-A6B6-25D341953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835" y="5246448"/>
            <a:ext cx="722537" cy="78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6806FC-8D1F-EE4D-8C16-BE8BF7AD9937}"/>
              </a:ext>
            </a:extLst>
          </p:cNvPr>
          <p:cNvSpPr/>
          <p:nvPr/>
        </p:nvSpPr>
        <p:spPr>
          <a:xfrm>
            <a:off x="4921032" y="281822"/>
            <a:ext cx="6520124" cy="15217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3000" dir="5400000" sx="102000" sy="102000" rotWithShape="0">
              <a:srgbClr val="000000">
                <a:alpha val="62000"/>
              </a:srgbClr>
            </a:outerShdw>
            <a:reflection endPos="0" dist="508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C248917-47CC-6246-9B4D-CD08C3C4768A}"/>
              </a:ext>
            </a:extLst>
          </p:cNvPr>
          <p:cNvSpPr txBox="1">
            <a:spLocks/>
          </p:cNvSpPr>
          <p:nvPr/>
        </p:nvSpPr>
        <p:spPr>
          <a:xfrm>
            <a:off x="5594343" y="471354"/>
            <a:ext cx="2971992" cy="105887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>
                <a:solidFill>
                  <a:schemeClr val="tx2"/>
                </a:solidFill>
                <a:latin typeface="Montserrat" charset="0"/>
                <a:ea typeface="Montserrat" charset="0"/>
                <a:cs typeface="Montserrat" charset="0"/>
              </a:rPr>
              <a:t>Tracey Barrett</a:t>
            </a:r>
          </a:p>
          <a:p>
            <a:pPr marL="0" indent="0">
              <a:buFont typeface="Arial"/>
              <a:buNone/>
            </a:pPr>
            <a:r>
              <a:rPr lang="en-US" sz="1400" b="1" dirty="0">
                <a:solidFill>
                  <a:schemeClr val="bg2"/>
                </a:solidFill>
                <a:latin typeface="Montserrat" charset="0"/>
                <a:ea typeface="Montserrat" charset="0"/>
                <a:cs typeface="Montserrat" charset="0"/>
              </a:rPr>
              <a:t>SVP, Wisconsin</a:t>
            </a:r>
          </a:p>
          <a:p>
            <a:pPr marL="0" indent="0">
              <a:buFont typeface="Arial"/>
              <a:buNone/>
            </a:pPr>
            <a:r>
              <a:rPr lang="en-US" sz="1400" b="1" dirty="0" err="1">
                <a:solidFill>
                  <a:schemeClr val="bg2"/>
                </a:solidFill>
                <a:latin typeface="Montserrat" charset="0"/>
                <a:ea typeface="Montserrat" charset="0"/>
                <a:cs typeface="Montserrat" charset="0"/>
              </a:rPr>
              <a:t>tbarrett@nvisia.com</a:t>
            </a:r>
            <a:endParaRPr lang="en-US" sz="1400" dirty="0">
              <a:solidFill>
                <a:schemeClr val="bg2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888514-D2E5-5D4A-A536-863E61FB7D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77"/>
          <a:stretch/>
        </p:blipFill>
        <p:spPr>
          <a:xfrm>
            <a:off x="3225233" y="281822"/>
            <a:ext cx="1327268" cy="1521736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45F6FD54-1E87-454D-A4A1-098B9E645D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0401" y="488156"/>
            <a:ext cx="2167105" cy="82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83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7666" y="880428"/>
            <a:ext cx="5201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tx2"/>
                </a:solidFill>
                <a:latin typeface="+mj-lt"/>
                <a:ea typeface="Montserrat" charset="0"/>
                <a:cs typeface="Montserrat" charset="0"/>
              </a:rPr>
              <a:t>Who are you?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466" y="2647124"/>
            <a:ext cx="5769067" cy="270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09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84099-20AC-38DF-09E5-CBBF52E2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What this talk will cover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42E1D-1CB3-635B-7F17-BFE3028DD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 new, more agile approach to managing data in the enterprise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Starting with the current problems and why a change is needed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Enough architecture to “get the picture”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Dig into the product approach and the role of product managers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Discuss transformation steps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19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5C090B-DFB9-F142-8FA2-D82F53C9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231669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+mj-lt"/>
                <a:ea typeface="+mj-ea"/>
              </a:rPr>
              <a:t>Introduction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CFF516-0625-8942-B34D-4AF2581B09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063598" y="4128785"/>
            <a:ext cx="4064803" cy="153458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demands of the AI age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B08FE7-B239-4305-174A-7F1217A10AD6}"/>
              </a:ext>
            </a:extLst>
          </p:cNvPr>
          <p:cNvCxnSpPr>
            <a:cxnSpLocks/>
          </p:cNvCxnSpPr>
          <p:nvPr/>
        </p:nvCxnSpPr>
        <p:spPr>
          <a:xfrm>
            <a:off x="3869635" y="3894271"/>
            <a:ext cx="445273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223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why-me - Aberdeen Strategy &amp; Research">
            <a:extLst>
              <a:ext uri="{FF2B5EF4-FFF2-40B4-BE49-F238E27FC236}">
                <a16:creationId xmlns:a16="http://schemas.microsoft.com/office/drawing/2014/main" id="{EEDF5C99-FD75-3026-A77C-49FF02E64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770890"/>
            <a:ext cx="10905066" cy="531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77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33312B-37FB-872D-A5B8-8B45A3C9A538}"/>
              </a:ext>
            </a:extLst>
          </p:cNvPr>
          <p:cNvSpPr txBox="1"/>
          <p:nvPr/>
        </p:nvSpPr>
        <p:spPr>
          <a:xfrm>
            <a:off x="1157846" y="1854023"/>
            <a:ext cx="95678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/>
              <a:t>Product development teams are coming for your data.</a:t>
            </a:r>
          </a:p>
        </p:txBody>
      </p:sp>
    </p:spTree>
    <p:extLst>
      <p:ext uri="{BB962C8B-B14F-4D97-AF65-F5344CB8AC3E}">
        <p14:creationId xmlns:p14="http://schemas.microsoft.com/office/powerpoint/2010/main" val="1398961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2020 nvisia">
      <a:dk1>
        <a:srgbClr val="2B3461"/>
      </a:dk1>
      <a:lt1>
        <a:srgbClr val="FFFFFF"/>
      </a:lt1>
      <a:dk2>
        <a:srgbClr val="E6642C"/>
      </a:dk2>
      <a:lt2>
        <a:srgbClr val="405D94"/>
      </a:lt2>
      <a:accent1>
        <a:srgbClr val="F99D1B"/>
      </a:accent1>
      <a:accent2>
        <a:srgbClr val="DFE1E0"/>
      </a:accent2>
      <a:accent3>
        <a:srgbClr val="AACEEC"/>
      </a:accent3>
      <a:accent4>
        <a:srgbClr val="3C3E3E"/>
      </a:accent4>
      <a:accent5>
        <a:srgbClr val="E6642B"/>
      </a:accent5>
      <a:accent6>
        <a:srgbClr val="DFE1E0"/>
      </a:accent6>
      <a:hlink>
        <a:srgbClr val="E6642C"/>
      </a:hlink>
      <a:folHlink>
        <a:srgbClr val="3C3E3E"/>
      </a:folHlink>
    </a:clrScheme>
    <a:fontScheme name="nvisia fon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319E9EFDE81F4686B8EF5E377807D0" ma:contentTypeVersion="10" ma:contentTypeDescription="Create a new document." ma:contentTypeScope="" ma:versionID="5b66048ccc6fa94e5b6c7aa0ba02d225">
  <xsd:schema xmlns:xsd="http://www.w3.org/2001/XMLSchema" xmlns:xs="http://www.w3.org/2001/XMLSchema" xmlns:p="http://schemas.microsoft.com/office/2006/metadata/properties" xmlns:ns2="2c3b301c-442b-427f-b372-390bb9aa9ad4" xmlns:ns3="31ed47ba-7134-4873-8cec-e4670ba388db" targetNamespace="http://schemas.microsoft.com/office/2006/metadata/properties" ma:root="true" ma:fieldsID="a3d86143eafb1a121ca629f3c63d3d66" ns2:_="" ns3:_="">
    <xsd:import namespace="2c3b301c-442b-427f-b372-390bb9aa9ad4"/>
    <xsd:import namespace="31ed47ba-7134-4873-8cec-e4670ba388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3b301c-442b-427f-b372-390bb9aa9a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ed47ba-7134-4873-8cec-e4670ba388d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3D1A0B-B3F3-43E6-BA81-A4093C3127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A0446E-15FF-4A7E-BFCD-48B7491C1158}">
  <ds:schemaRefs>
    <ds:schemaRef ds:uri="http://purl.org/dc/terms/"/>
    <ds:schemaRef ds:uri="http://purl.org/dc/elements/1.1/"/>
    <ds:schemaRef ds:uri="2c3b301c-442b-427f-b372-390bb9aa9ad4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31ed47ba-7134-4873-8cec-e4670ba388db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4EA94EE-FF7E-4632-82B2-41445BD82F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3b301c-442b-427f-b372-390bb9aa9ad4"/>
    <ds:schemaRef ds:uri="31ed47ba-7134-4873-8cec-e4670ba388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36312</TotalTime>
  <Words>795</Words>
  <Application>Microsoft Macintosh PowerPoint</Application>
  <PresentationFormat>Widescreen</PresentationFormat>
  <Paragraphs>204</Paragraphs>
  <Slides>40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Montserrat</vt:lpstr>
      <vt:lpstr>Verdana</vt:lpstr>
      <vt:lpstr>Wingdings</vt:lpstr>
      <vt:lpstr>Office Theme</vt:lpstr>
      <vt:lpstr>Data as a Product</vt:lpstr>
      <vt:lpstr>PowerPoint Presentation</vt:lpstr>
      <vt:lpstr>PowerPoint Presentation</vt:lpstr>
      <vt:lpstr>Here’s what we do.</vt:lpstr>
      <vt:lpstr>PowerPoint Presentation</vt:lpstr>
      <vt:lpstr>What this talk will cover</vt:lpstr>
      <vt:lpstr>Introduction</vt:lpstr>
      <vt:lpstr>PowerPoint Presentation</vt:lpstr>
      <vt:lpstr>PowerPoint Presentation</vt:lpstr>
      <vt:lpstr>Agile people are coming for your data.</vt:lpstr>
      <vt:lpstr>PowerPoint Presentation</vt:lpstr>
      <vt:lpstr>We’re going to demand:</vt:lpstr>
      <vt:lpstr>Doing this will require a whole new way of thinking about data.</vt:lpstr>
      <vt:lpstr>Current state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Lots of redundancies</vt:lpstr>
      <vt:lpstr>Tool-based projects haven’t spurred adoption.</vt:lpstr>
      <vt:lpstr>Data as a Product</vt:lpstr>
      <vt:lpstr>To define this, we need to consider:</vt:lpstr>
      <vt:lpstr>What’s in the box?</vt:lpstr>
      <vt:lpstr>What’s in the box?</vt:lpstr>
      <vt:lpstr>What’s in the box?</vt:lpstr>
      <vt:lpstr>Who are the customers?</vt:lpstr>
      <vt:lpstr>Who’s on the team?</vt:lpstr>
      <vt:lpstr>What process do they follow?</vt:lpstr>
      <vt:lpstr>How do we measure success?</vt:lpstr>
      <vt:lpstr>Organization</vt:lpstr>
      <vt:lpstr>Typical approach</vt:lpstr>
      <vt:lpstr>Architecture</vt:lpstr>
      <vt:lpstr>Data at the center of your architecture</vt:lpstr>
      <vt:lpstr>PowerPoint Presentation</vt:lpstr>
      <vt:lpstr>Did we hit the goal?</vt:lpstr>
      <vt:lpstr>We’re going to demand:</vt:lpstr>
      <vt:lpstr>PowerPoint Presentation</vt:lpstr>
      <vt:lpstr>Keep the conversation going: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DiSC Framework</dc:title>
  <dc:creator>Tracey Barrett</dc:creator>
  <cp:lastModifiedBy>Tracey Barrett</cp:lastModifiedBy>
  <cp:revision>246</cp:revision>
  <cp:lastPrinted>2023-09-20T20:50:10Z</cp:lastPrinted>
  <dcterms:created xsi:type="dcterms:W3CDTF">2021-05-23T01:33:56Z</dcterms:created>
  <dcterms:modified xsi:type="dcterms:W3CDTF">2024-10-09T18:36:02Z</dcterms:modified>
</cp:coreProperties>
</file>